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274" r:id="rId2"/>
    <p:sldId id="544" r:id="rId3"/>
    <p:sldId id="276" r:id="rId4"/>
    <p:sldId id="353" r:id="rId5"/>
    <p:sldId id="492" r:id="rId6"/>
    <p:sldId id="493" r:id="rId7"/>
    <p:sldId id="494" r:id="rId8"/>
    <p:sldId id="495" r:id="rId9"/>
    <p:sldId id="496" r:id="rId10"/>
    <p:sldId id="545" r:id="rId11"/>
    <p:sldId id="497" r:id="rId12"/>
    <p:sldId id="498" r:id="rId13"/>
    <p:sldId id="500" r:id="rId14"/>
    <p:sldId id="501" r:id="rId15"/>
    <p:sldId id="499" r:id="rId16"/>
    <p:sldId id="502" r:id="rId17"/>
    <p:sldId id="503" r:id="rId18"/>
    <p:sldId id="546" r:id="rId19"/>
    <p:sldId id="504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43" r:id="rId30"/>
    <p:sldId id="547" r:id="rId31"/>
    <p:sldId id="538" r:id="rId32"/>
    <p:sldId id="539" r:id="rId33"/>
    <p:sldId id="540" r:id="rId34"/>
    <p:sldId id="541" r:id="rId35"/>
    <p:sldId id="542" r:id="rId36"/>
    <p:sldId id="548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49" r:id="rId45"/>
    <p:sldId id="512" r:id="rId46"/>
    <p:sldId id="513" r:id="rId47"/>
    <p:sldId id="514" r:id="rId48"/>
    <p:sldId id="550" r:id="rId49"/>
    <p:sldId id="515" r:id="rId50"/>
    <p:sldId id="516" r:id="rId51"/>
    <p:sldId id="517" r:id="rId52"/>
    <p:sldId id="518" r:id="rId53"/>
    <p:sldId id="519" r:id="rId54"/>
    <p:sldId id="520" r:id="rId55"/>
    <p:sldId id="551" r:id="rId56"/>
    <p:sldId id="521" r:id="rId57"/>
    <p:sldId id="522" r:id="rId58"/>
    <p:sldId id="523" r:id="rId59"/>
    <p:sldId id="524" r:id="rId60"/>
    <p:sldId id="525" r:id="rId61"/>
    <p:sldId id="526" r:id="rId62"/>
    <p:sldId id="527" r:id="rId63"/>
    <p:sldId id="552" r:id="rId64"/>
    <p:sldId id="528" r:id="rId65"/>
    <p:sldId id="349" r:id="rId66"/>
    <p:sldId id="401" r:id="rId67"/>
    <p:sldId id="490" r:id="rId68"/>
    <p:sldId id="491" r:id="rId69"/>
    <p:sldId id="4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544"/>
            <p14:sldId id="276"/>
          </p14:sldIdLst>
        </p14:section>
        <p14:section name="1. Binary, decimal and hexadecimal numbers" id="{BC4A3995-4CED-4320-A673-95328C9C809D}">
          <p14:sldIdLst>
            <p14:sldId id="353"/>
            <p14:sldId id="492"/>
            <p14:sldId id="493"/>
            <p14:sldId id="494"/>
            <p14:sldId id="495"/>
            <p14:sldId id="496"/>
            <p14:sldId id="545"/>
          </p14:sldIdLst>
        </p14:section>
        <p14:section name="2. IPv4" id="{A134C346-F567-4779-A9CC-D2BFAE5D401B}">
          <p14:sldIdLst>
            <p14:sldId id="497"/>
            <p14:sldId id="498"/>
            <p14:sldId id="500"/>
            <p14:sldId id="501"/>
            <p14:sldId id="499"/>
            <p14:sldId id="502"/>
            <p14:sldId id="503"/>
            <p14:sldId id="546"/>
            <p14:sldId id="504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43"/>
            <p14:sldId id="547"/>
            <p14:sldId id="538"/>
            <p14:sldId id="539"/>
            <p14:sldId id="540"/>
            <p14:sldId id="541"/>
            <p14:sldId id="542"/>
            <p14:sldId id="548"/>
          </p14:sldIdLst>
        </p14:section>
        <p14:section name="3. Host-to-host communication" id="{B4B62C21-4457-4345-8318-06060F8DFB81}">
          <p14:sldIdLst>
            <p14:sldId id="505"/>
            <p14:sldId id="506"/>
            <p14:sldId id="507"/>
            <p14:sldId id="508"/>
            <p14:sldId id="509"/>
            <p14:sldId id="510"/>
            <p14:sldId id="511"/>
            <p14:sldId id="549"/>
          </p14:sldIdLst>
        </p14:section>
        <p14:section name="4. Switch MAC Address table" id="{6D52F331-790B-4322-A3F0-0E84F16B5574}">
          <p14:sldIdLst>
            <p14:sldId id="512"/>
            <p14:sldId id="513"/>
            <p14:sldId id="514"/>
            <p14:sldId id="550"/>
          </p14:sldIdLst>
        </p14:section>
        <p14:section name="5. Command line" id="{6F92BB25-DA45-4347-B1C9-9E3A9B6D1B03}">
          <p14:sldIdLst>
            <p14:sldId id="515"/>
            <p14:sldId id="516"/>
            <p14:sldId id="517"/>
            <p14:sldId id="518"/>
            <p14:sldId id="519"/>
            <p14:sldId id="520"/>
            <p14:sldId id="551"/>
          </p14:sldIdLst>
        </p14:section>
        <p14:section name="6. Basic connectivity checks" id="{73FD4AB8-D131-4EE9-85BB-3D537CFBF70B}">
          <p14:sldIdLst>
            <p14:sldId id="521"/>
            <p14:sldId id="522"/>
            <p14:sldId id="523"/>
            <p14:sldId id="524"/>
            <p14:sldId id="525"/>
            <p14:sldId id="526"/>
            <p14:sldId id="527"/>
            <p14:sldId id="552"/>
          </p14:sldIdLst>
        </p14:section>
        <p14:section name="7. Demo" id="{979BE68F-1BCC-4402-ACB9-34B768C3000F}">
          <p14:sldIdLst>
            <p14:sldId id="528"/>
          </p14:sldIdLst>
        </p14:section>
        <p14:section name="Conclusion" id="{10E03AB1-9AA8-4E86-9A64-D741901E50A2}">
          <p14:sldIdLst>
            <p14:sldId id="349"/>
            <p14:sldId id="401"/>
            <p14:sldId id="490"/>
            <p14:sldId id="49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5DD"/>
    <a:srgbClr val="E0E3E9"/>
    <a:srgbClr val="23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0" autoAdjust="0"/>
    <p:restoredTop sz="94620" autoAdjust="0"/>
  </p:normalViewPr>
  <p:slideViewPr>
    <p:cSldViewPr snapToGrid="0" showGuides="1">
      <p:cViewPr varScale="1">
        <p:scale>
          <a:sx n="83" d="100"/>
          <a:sy n="83" d="100"/>
        </p:scale>
        <p:origin x="211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2.10.2018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817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3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81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3178" y="1095377"/>
            <a:ext cx="6376254" cy="5610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1353867"/>
            <a:ext cx="5507349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34465"/>
                </a:solidFill>
              </a:rPr>
              <a:t>Module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 Addresses and Host-to-host Communication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73B2DB-3EA7-4A62-B5E2-90A850BF7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282747" y="2196377"/>
            <a:ext cx="5438775" cy="2325687"/>
          </a:xfrm>
          <a:prstGeom prst="rect">
            <a:avLst/>
          </a:prstGeom>
        </p:spPr>
      </p:pic>
      <p:pic>
        <p:nvPicPr>
          <p:cNvPr id="1026" name="Picture 2" descr="8d8889ec-1092-41d9-8050-5f4ab92f1727@eurprd05">
            <a:extLst>
              <a:ext uri="{FF2B5EF4-FFF2-40B4-BE49-F238E27FC236}">
                <a16:creationId xmlns:a16="http://schemas.microsoft.com/office/drawing/2014/main" id="{AFCBFB5B-A6A2-4C63-944E-BD7C11D8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11" y="4866219"/>
            <a:ext cx="1868953" cy="94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8266"/>
      </p:ext>
    </p:extLst>
  </p:cSld>
  <p:clrMapOvr>
    <a:masterClrMapping/>
  </p:clrMapOvr>
  <p:transition spd="slow" advClick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557430"/>
          </a:xfrm>
        </p:spPr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2804864199"/>
      </p:ext>
    </p:extLst>
  </p:cSld>
  <p:clrMapOvr>
    <a:masterClrMapping/>
  </p:clrMapOvr>
  <p:transition spd="slow" advClick="0" advTm="5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0B635C-E3F5-4721-AE66-AF368689A56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8242-D137-471F-B38D-D69BC5055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Plays important role for </a:t>
            </a:r>
            <a:br>
              <a:rPr lang="en-US" dirty="0"/>
            </a:br>
            <a:r>
              <a:rPr lang="en-US" dirty="0"/>
              <a:t>device connectivity</a:t>
            </a:r>
          </a:p>
          <a:p>
            <a:r>
              <a:rPr lang="en-US" dirty="0"/>
              <a:t>It is a </a:t>
            </a:r>
            <a:r>
              <a:rPr lang="en-US" dirty="0">
                <a:solidFill>
                  <a:srgbClr val="F0A22E"/>
                </a:solidFill>
              </a:rPr>
              <a:t>32-bit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address</a:t>
            </a:r>
          </a:p>
          <a:p>
            <a:r>
              <a:rPr lang="en-US" dirty="0"/>
              <a:t>There are</a:t>
            </a:r>
            <a:br>
              <a:rPr lang="en-US" dirty="0"/>
            </a:br>
            <a:r>
              <a:rPr lang="en-US" dirty="0"/>
              <a:t>4 294 967 296</a:t>
            </a:r>
            <a:br>
              <a:rPr lang="en-US" dirty="0"/>
            </a:br>
            <a:r>
              <a:rPr lang="en-US" dirty="0"/>
              <a:t>IP addresses (</a:t>
            </a:r>
            <a:r>
              <a:rPr lang="en-US" dirty="0">
                <a:solidFill>
                  <a:srgbClr val="F0A22E"/>
                </a:solidFill>
              </a:rPr>
              <a:t>2</a:t>
            </a:r>
            <a:r>
              <a:rPr lang="en-US" baseline="30000" dirty="0">
                <a:solidFill>
                  <a:srgbClr val="F0A22E"/>
                </a:solidFill>
              </a:rPr>
              <a:t>32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9D2220-7CAE-44B1-83DC-8B2B6935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A4669-5601-4057-B672-D146BD417C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09FD89-2678-486A-A82A-3BAEA9A00849}"/>
              </a:ext>
            </a:extLst>
          </p:cNvPr>
          <p:cNvGrpSpPr/>
          <p:nvPr/>
        </p:nvGrpSpPr>
        <p:grpSpPr>
          <a:xfrm>
            <a:off x="98849" y="1810371"/>
            <a:ext cx="6172200" cy="3832308"/>
            <a:chOff x="5332412" y="1371600"/>
            <a:chExt cx="6477000" cy="3886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591A67-C0F3-48AF-A5C1-25AEFA90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412" y="1371600"/>
              <a:ext cx="6477000" cy="3886200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C32B1-9877-41E7-8E39-0EE6C37C0107}"/>
                </a:ext>
              </a:extLst>
            </p:cNvPr>
            <p:cNvSpPr/>
            <p:nvPr/>
          </p:nvSpPr>
          <p:spPr>
            <a:xfrm>
              <a:off x="5389607" y="3605400"/>
              <a:ext cx="6324600" cy="5093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18C621-528E-46C6-AF29-74525841F645}"/>
                </a:ext>
              </a:extLst>
            </p:cNvPr>
            <p:cNvSpPr/>
            <p:nvPr/>
          </p:nvSpPr>
          <p:spPr>
            <a:xfrm>
              <a:off x="5389607" y="4214308"/>
              <a:ext cx="6324600" cy="433199"/>
            </a:xfrm>
            <a:prstGeom prst="rect">
              <a:avLst/>
            </a:prstGeom>
            <a:noFill/>
            <a:ln w="57150">
              <a:solidFill>
                <a:srgbClr val="F0A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189829788"/>
      </p:ext>
    </p:extLst>
  </p:cSld>
  <p:clrMapOvr>
    <a:masterClrMapping/>
  </p:clrMapOvr>
  <p:transition spd="slow" advClick="0" advTm="5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25F1F6-0D60-434C-B0B7-F2A7C7F1BC6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F48A-F363-425A-9ADC-AAB00ED3A0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Used for addressing internal </a:t>
            </a:r>
            <a:br>
              <a:rPr lang="en-US" dirty="0"/>
            </a:br>
            <a:r>
              <a:rPr lang="en-US" dirty="0"/>
              <a:t>networks (offices, HQs etc.)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Not routable </a:t>
            </a:r>
            <a:r>
              <a:rPr lang="en-US" dirty="0"/>
              <a:t>on the Internet</a:t>
            </a:r>
          </a:p>
          <a:p>
            <a:r>
              <a:rPr lang="en-US" dirty="0"/>
              <a:t>Can be reused in many </a:t>
            </a:r>
            <a:br>
              <a:rPr lang="en-US" dirty="0"/>
            </a:br>
            <a:r>
              <a:rPr lang="en-US" dirty="0"/>
              <a:t>networks</a:t>
            </a:r>
          </a:p>
          <a:p>
            <a:r>
              <a:rPr lang="en-US" dirty="0"/>
              <a:t>Range of private addresses for each class (classes are </a:t>
            </a:r>
            <a:br>
              <a:rPr lang="en-US" dirty="0"/>
            </a:br>
            <a:r>
              <a:rPr lang="en-US" dirty="0"/>
              <a:t>discussed later)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CD3C5-32E4-4F70-8CED-B2FBFD07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1ED1A-969A-4161-97DB-3C16B8396E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8" descr="Резултат с изображение за private ip addresses">
            <a:extLst>
              <a:ext uri="{FF2B5EF4-FFF2-40B4-BE49-F238E27FC236}">
                <a16:creationId xmlns:a16="http://schemas.microsoft.com/office/drawing/2014/main" id="{DE7E4386-A0CE-40D5-AB1F-AEC41427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" y="1985165"/>
            <a:ext cx="6202794" cy="32488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82943"/>
      </p:ext>
    </p:extLst>
  </p:cSld>
  <p:clrMapOvr>
    <a:masterClrMapping/>
  </p:clrMapOvr>
  <p:transition spd="slow" advClick="0" advTm="500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EAFCF6-8AE1-45C2-8553-E821AF9F3D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 not reserved for use in private networks</a:t>
            </a:r>
          </a:p>
          <a:p>
            <a:r>
              <a:rPr lang="en-US" dirty="0"/>
              <a:t>Globally routed between ISP routers</a:t>
            </a:r>
          </a:p>
          <a:p>
            <a:r>
              <a:rPr lang="en-US" dirty="0"/>
              <a:t>They are unique</a:t>
            </a:r>
          </a:p>
          <a:p>
            <a:r>
              <a:rPr lang="en-US" dirty="0"/>
              <a:t>Example: 87.20.114.156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400671-039F-4FB3-B079-7F08A459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IP Addresses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B419-DC8E-4903-83F6-F44E762F66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48430"/>
      </p:ext>
    </p:extLst>
  </p:cSld>
  <p:clrMapOvr>
    <a:masterClrMapping/>
  </p:clrMapOvr>
  <p:transition spd="slow" advClick="0" advTm="5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614CCBF-4AC2-4761-B1B3-81366AF6D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62477"/>
            <a:ext cx="8389796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B068-1FA3-4960-9107-D397446FDB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9745" y="1353867"/>
            <a:ext cx="3525490" cy="5027884"/>
          </a:xfrm>
        </p:spPr>
        <p:txBody>
          <a:bodyPr/>
          <a:lstStyle/>
          <a:p>
            <a:r>
              <a:rPr lang="en-US" dirty="0"/>
              <a:t>What are they?</a:t>
            </a:r>
          </a:p>
          <a:p>
            <a:r>
              <a:rPr lang="en-US" dirty="0"/>
              <a:t>When are they used?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057128-6FFE-44EE-91DC-B07236E3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vs. private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2278-C25F-48D1-988D-E5383B41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53282-B811-46EA-90D3-341FC5C1D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1" y="1722004"/>
            <a:ext cx="8030119" cy="296083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706F0-2D19-45B2-B20E-01A964F02CA9}"/>
              </a:ext>
            </a:extLst>
          </p:cNvPr>
          <p:cNvSpPr txBox="1"/>
          <p:nvPr/>
        </p:nvSpPr>
        <p:spPr>
          <a:xfrm>
            <a:off x="2655869" y="4795945"/>
            <a:ext cx="2508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Private Address</a:t>
            </a:r>
            <a:endParaRPr lang="bg-BG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028AC-04CC-48C1-B81E-5C0A7651E7DE}"/>
              </a:ext>
            </a:extLst>
          </p:cNvPr>
          <p:cNvSpPr txBox="1"/>
          <p:nvPr/>
        </p:nvSpPr>
        <p:spPr>
          <a:xfrm>
            <a:off x="5615816" y="4795945"/>
            <a:ext cx="2362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Public Address</a:t>
            </a:r>
            <a:endParaRPr lang="bg-BG" sz="2800" b="1" dirty="0">
              <a:solidFill>
                <a:schemeClr val="bg1"/>
              </a:solidFill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1B94147-7421-4D80-9D9A-F2A23CB37BA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32904" y="4032241"/>
            <a:ext cx="1670643" cy="3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B2634B8-8855-4E1F-8F8E-C0EC43B7B5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02835" y="3393643"/>
            <a:ext cx="1597889" cy="1204443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055656"/>
      </p:ext>
    </p:extLst>
  </p:cSld>
  <p:clrMapOvr>
    <a:masterClrMapping/>
  </p:clrMapOvr>
  <p:transition spd="slow" advClick="0" advTm="50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2AE722-CB8A-4C3A-BE22-2B26FA03C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 is a  method of translating one IP address into another</a:t>
            </a:r>
          </a:p>
          <a:p>
            <a:pPr marL="0" indent="0">
              <a:buNone/>
            </a:pPr>
            <a:r>
              <a:rPr lang="en-US" dirty="0"/>
              <a:t>										</a:t>
            </a:r>
            <a:r>
              <a:rPr lang="en-US" sz="3400" dirty="0"/>
              <a:t>Example : 192.168.17.45 ---&gt; 227.206.89.76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2E43A-CB37-48BA-B833-92E81BEA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NAT: Network Address Translation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4058D-3CFE-4D5F-9D05-3244618E6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A33953-5B0F-4859-9384-8A952FB69669}"/>
              </a:ext>
            </a:extLst>
          </p:cNvPr>
          <p:cNvGrpSpPr/>
          <p:nvPr/>
        </p:nvGrpSpPr>
        <p:grpSpPr>
          <a:xfrm>
            <a:off x="3849798" y="3186545"/>
            <a:ext cx="1568050" cy="2063353"/>
            <a:chOff x="3535762" y="3352800"/>
            <a:chExt cx="1568050" cy="20633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DFE91B-29FD-454B-9563-3A1E30C34AFE}"/>
                </a:ext>
              </a:extLst>
            </p:cNvPr>
            <p:cNvSpPr txBox="1"/>
            <p:nvPr/>
          </p:nvSpPr>
          <p:spPr>
            <a:xfrm>
              <a:off x="3535762" y="4800600"/>
              <a:ext cx="156805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/>
                <a:t>Private</a:t>
              </a:r>
              <a:endParaRPr lang="bg-BG" sz="3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757E82-8669-4371-A52F-D2479667818A}"/>
                </a:ext>
              </a:extLst>
            </p:cNvPr>
            <p:cNvCxnSpPr/>
            <p:nvPr/>
          </p:nvCxnSpPr>
          <p:spPr>
            <a:xfrm>
              <a:off x="4113212" y="3352800"/>
              <a:ext cx="0" cy="11430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06EBEB-24B2-4AE5-BB51-DC8C1CE58EDC}"/>
              </a:ext>
            </a:extLst>
          </p:cNvPr>
          <p:cNvGrpSpPr/>
          <p:nvPr/>
        </p:nvGrpSpPr>
        <p:grpSpPr>
          <a:xfrm>
            <a:off x="7292495" y="3186545"/>
            <a:ext cx="1371600" cy="2063353"/>
            <a:chOff x="6551612" y="3352800"/>
            <a:chExt cx="1371600" cy="206335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6DE176-C0A4-4512-B92B-3B21D9D6E686}"/>
                </a:ext>
              </a:extLst>
            </p:cNvPr>
            <p:cNvCxnSpPr/>
            <p:nvPr/>
          </p:nvCxnSpPr>
          <p:spPr>
            <a:xfrm>
              <a:off x="7085012" y="3352800"/>
              <a:ext cx="0" cy="11430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95CC43-CA43-47B8-8B12-680C19012E9D}"/>
                </a:ext>
              </a:extLst>
            </p:cNvPr>
            <p:cNvSpPr txBox="1"/>
            <p:nvPr/>
          </p:nvSpPr>
          <p:spPr>
            <a:xfrm>
              <a:off x="6551612" y="4800600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/>
                <a:t>Public</a:t>
              </a:r>
              <a:endParaRPr lang="bg-BG" sz="3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1896040"/>
      </p:ext>
    </p:extLst>
  </p:cSld>
  <p:clrMapOvr>
    <a:masterClrMapping/>
  </p:clrMapOvr>
  <p:transition spd="slow" advClick="0" advTm="5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CA83C-D8B8-4BF9-81B6-F2C2EBD5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DC8A8-A46C-4263-8373-6C0667109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Резултат с изображение за network address translation">
            <a:extLst>
              <a:ext uri="{FF2B5EF4-FFF2-40B4-BE49-F238E27FC236}">
                <a16:creationId xmlns:a16="http://schemas.microsoft.com/office/drawing/2014/main" id="{FFFDBA46-7A3B-4B71-908F-133D398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0" y="1801091"/>
            <a:ext cx="10250841" cy="4343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37558"/>
      </p:ext>
    </p:extLst>
  </p:cSld>
  <p:clrMapOvr>
    <a:masterClrMapping/>
  </p:clrMapOvr>
  <p:transition spd="slow" advClick="0" advTm="5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40906"/>
      </p:ext>
    </p:extLst>
  </p:cSld>
  <p:clrMapOvr>
    <a:masterClrMapping/>
  </p:clrMapOvr>
  <p:transition spd="slow" advClick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7F4D950-6C80-4FED-A92C-34F85753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7503105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5F43C-5BFE-4D76-B836-D862DB25E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3055" y="1353867"/>
            <a:ext cx="4507345" cy="5027884"/>
          </a:xfrm>
        </p:spPr>
        <p:txBody>
          <a:bodyPr/>
          <a:lstStyle/>
          <a:p>
            <a:r>
              <a:rPr lang="en-US" dirty="0"/>
              <a:t>Define the border </a:t>
            </a:r>
            <a:br>
              <a:rPr lang="en-US" dirty="0"/>
            </a:br>
            <a:r>
              <a:rPr lang="en-US" dirty="0"/>
              <a:t>between the network and the hosts part</a:t>
            </a:r>
          </a:p>
          <a:p>
            <a:r>
              <a:rPr lang="en-US" dirty="0"/>
              <a:t>Segment the network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BC413-6D64-4BCA-BFB1-2293F874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1415-7D3F-4ED4-951D-2C14406437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2" descr="Image result for network masks">
            <a:extLst>
              <a:ext uri="{FF2B5EF4-FFF2-40B4-BE49-F238E27FC236}">
                <a16:creationId xmlns:a16="http://schemas.microsoft.com/office/drawing/2014/main" id="{0FF813C1-3C6F-47CA-A4D8-5816D940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6" y="2421731"/>
            <a:ext cx="7109198" cy="236322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37023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11607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D86D0-1282-4D8B-B842-C36CE8AC6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/>
              <a:t> example: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255.</a:t>
            </a:r>
            <a:r>
              <a:rPr lang="en-US" dirty="0"/>
              <a:t>0.0.0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/8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11111111.</a:t>
            </a:r>
            <a:r>
              <a:rPr lang="en-US" dirty="0"/>
              <a:t>00000000.00000000.00000000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00357-A608-497A-B663-D724D61B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1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24644-5F11-4BA9-B6D3-9B93B511A2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837C9-735E-459A-AA3A-4AADC310B143}"/>
              </a:ext>
            </a:extLst>
          </p:cNvPr>
          <p:cNvGrpSpPr/>
          <p:nvPr/>
        </p:nvGrpSpPr>
        <p:grpSpPr>
          <a:xfrm>
            <a:off x="379411" y="4584696"/>
            <a:ext cx="11218265" cy="1889572"/>
            <a:chOff x="379411" y="4367227"/>
            <a:chExt cx="11218265" cy="210704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9CFA08A-BE08-457E-9016-903A306C1EDD}"/>
                </a:ext>
              </a:extLst>
            </p:cNvPr>
            <p:cNvCxnSpPr>
              <a:cxnSpLocks/>
            </p:cNvCxnSpPr>
            <p:nvPr/>
          </p:nvCxnSpPr>
          <p:spPr>
            <a:xfrm>
              <a:off x="1370012" y="4445763"/>
              <a:ext cx="0" cy="62453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26DC8C-83ED-4C93-85C0-271ED72A0813}"/>
                </a:ext>
              </a:extLst>
            </p:cNvPr>
            <p:cNvCxnSpPr>
              <a:cxnSpLocks/>
            </p:cNvCxnSpPr>
            <p:nvPr/>
          </p:nvCxnSpPr>
          <p:spPr>
            <a:xfrm>
              <a:off x="3412427" y="4445763"/>
              <a:ext cx="957763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CC9F69-36C4-4AED-BC3C-3E126BA282FE}"/>
                </a:ext>
              </a:extLst>
            </p:cNvPr>
            <p:cNvCxnSpPr>
              <a:cxnSpLocks/>
            </p:cNvCxnSpPr>
            <p:nvPr/>
          </p:nvCxnSpPr>
          <p:spPr>
            <a:xfrm>
              <a:off x="4922982" y="4367227"/>
              <a:ext cx="257030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1ED5E3B-2938-49F9-B450-3F12FCDA4BBD}"/>
                </a:ext>
              </a:extLst>
            </p:cNvPr>
            <p:cNvCxnSpPr>
              <a:cxnSpLocks/>
            </p:cNvCxnSpPr>
            <p:nvPr/>
          </p:nvCxnSpPr>
          <p:spPr>
            <a:xfrm>
              <a:off x="6780212" y="4367227"/>
              <a:ext cx="0" cy="7030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C6BCE85-EA2B-439E-A01F-E79AF712F17D}"/>
                </a:ext>
              </a:extLst>
            </p:cNvPr>
            <p:cNvSpPr/>
            <p:nvPr/>
          </p:nvSpPr>
          <p:spPr>
            <a:xfrm>
              <a:off x="379411" y="5199562"/>
              <a:ext cx="3583495" cy="1246305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One byte full of 1’s.</a:t>
              </a:r>
              <a:br>
                <a:rPr lang="en-US" sz="2800" dirty="0">
                  <a:solidFill>
                    <a:schemeClr val="tx1"/>
                  </a:solidFill>
                </a:rPr>
              </a:br>
              <a:r>
                <a:rPr lang="en-US" sz="2800" dirty="0">
                  <a:solidFill>
                    <a:schemeClr val="tx1"/>
                  </a:solidFill>
                </a:rPr>
                <a:t>No address space 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A80BA7E-8EB8-4CAF-90CA-2C97D4DA150C}"/>
                </a:ext>
              </a:extLst>
            </p:cNvPr>
            <p:cNvSpPr/>
            <p:nvPr/>
          </p:nvSpPr>
          <p:spPr>
            <a:xfrm>
              <a:off x="4360464" y="5227964"/>
              <a:ext cx="7237212" cy="1246305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Three more bytes full of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24</a:t>
              </a:r>
              <a:r>
                <a:rPr lang="en-US" sz="2800" dirty="0">
                  <a:solidFill>
                    <a:schemeClr val="tx1"/>
                  </a:solidFill>
                </a:rPr>
                <a:t> - 2 or 16 million computers</a:t>
              </a:r>
              <a:endParaRPr lang="bg-BG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954399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4DE9F9-1BEA-4C8C-8D1B-FA6345F5D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/>
              <a:t> example: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255.255.</a:t>
            </a:r>
            <a:r>
              <a:rPr lang="en-US" dirty="0"/>
              <a:t>0.0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/16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11111111.11111111.</a:t>
            </a:r>
            <a:r>
              <a:rPr lang="en-US" dirty="0"/>
              <a:t>00000000.00000000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58766-EBCD-431B-A902-AD2D1182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2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72725-D4C8-4E90-92FD-763BB19C8F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211161-5953-43C7-BEFE-68A9DDFC7CB9}"/>
              </a:ext>
            </a:extLst>
          </p:cNvPr>
          <p:cNvGrpSpPr/>
          <p:nvPr/>
        </p:nvGrpSpPr>
        <p:grpSpPr>
          <a:xfrm>
            <a:off x="3503612" y="4636655"/>
            <a:ext cx="7237212" cy="1949862"/>
            <a:chOff x="3503612" y="4509655"/>
            <a:chExt cx="7237212" cy="207686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8F89F60-5E0B-4482-928F-33485327D52A}"/>
                </a:ext>
              </a:extLst>
            </p:cNvPr>
            <p:cNvCxnSpPr>
              <a:cxnSpLocks/>
            </p:cNvCxnSpPr>
            <p:nvPr/>
          </p:nvCxnSpPr>
          <p:spPr>
            <a:xfrm>
              <a:off x="5180012" y="4572000"/>
              <a:ext cx="228600" cy="61462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2E8A6E-D583-441A-9415-B6ED0B648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0212" y="4509655"/>
              <a:ext cx="152400" cy="6769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A393E91-9DCB-473B-A1A8-69B585018047}"/>
                </a:ext>
              </a:extLst>
            </p:cNvPr>
            <p:cNvSpPr/>
            <p:nvPr/>
          </p:nvSpPr>
          <p:spPr>
            <a:xfrm>
              <a:off x="3503612" y="5235814"/>
              <a:ext cx="7237212" cy="1350703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Two bytes with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16</a:t>
              </a:r>
              <a:r>
                <a:rPr lang="en-US" sz="2800" dirty="0">
                  <a:solidFill>
                    <a:schemeClr val="tx1"/>
                  </a:solidFill>
                </a:rPr>
                <a:t> - 2 or 65534 computers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4177605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1939A1-FEA5-42EE-854A-4D450E790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/>
              <a:t> example:</a:t>
            </a:r>
          </a:p>
          <a:p>
            <a:r>
              <a:rPr lang="en-US" dirty="0"/>
              <a:t>In decimal: </a:t>
            </a:r>
            <a:r>
              <a:rPr lang="en-US" dirty="0">
                <a:solidFill>
                  <a:schemeClr val="bg1"/>
                </a:solidFill>
              </a:rPr>
              <a:t>255.255.255.</a:t>
            </a:r>
            <a:r>
              <a:rPr lang="en-US" dirty="0"/>
              <a:t>0</a:t>
            </a:r>
          </a:p>
          <a:p>
            <a:r>
              <a:rPr lang="en-US" dirty="0"/>
              <a:t>Same mask written with prefix:  </a:t>
            </a:r>
            <a:r>
              <a:rPr lang="en-US" dirty="0">
                <a:solidFill>
                  <a:schemeClr val="bg1"/>
                </a:solidFill>
              </a:rPr>
              <a:t>/24</a:t>
            </a:r>
          </a:p>
          <a:p>
            <a:r>
              <a:rPr lang="en-US" dirty="0"/>
              <a:t>Same mask written in binary: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11111111.11111111.11111111.</a:t>
            </a:r>
            <a:r>
              <a:rPr lang="en-US" dirty="0"/>
              <a:t>00000000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85D36-BFF8-49F8-967E-38EF700A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Example 3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A5263-38B5-44E0-8375-72C34BE62B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C50A7-D929-48CB-B999-10709FCDED4E}"/>
              </a:ext>
            </a:extLst>
          </p:cNvPr>
          <p:cNvGrpSpPr/>
          <p:nvPr/>
        </p:nvGrpSpPr>
        <p:grpSpPr>
          <a:xfrm>
            <a:off x="4113211" y="4608945"/>
            <a:ext cx="6858000" cy="1916057"/>
            <a:chOff x="4113211" y="4484911"/>
            <a:chExt cx="6858000" cy="204009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D65DC9-0F3D-4E04-A5B4-BCE37001420B}"/>
                </a:ext>
              </a:extLst>
            </p:cNvPr>
            <p:cNvCxnSpPr>
              <a:cxnSpLocks/>
            </p:cNvCxnSpPr>
            <p:nvPr/>
          </p:nvCxnSpPr>
          <p:spPr>
            <a:xfrm>
              <a:off x="6780212" y="4484911"/>
              <a:ext cx="0" cy="576415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E7755DA-091F-423B-B2F9-E31F6D69851B}"/>
                </a:ext>
              </a:extLst>
            </p:cNvPr>
            <p:cNvSpPr/>
            <p:nvPr/>
          </p:nvSpPr>
          <p:spPr>
            <a:xfrm>
              <a:off x="4113211" y="5174299"/>
              <a:ext cx="6858000" cy="1350703"/>
            </a:xfrm>
            <a:prstGeom prst="roundRect">
              <a:avLst/>
            </a:prstGeom>
            <a:solidFill>
              <a:srgbClr val="F0A22E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One byte with 0’s. This is 2</a:t>
              </a:r>
              <a:r>
                <a:rPr lang="en-US" sz="2800" baseline="30000" dirty="0">
                  <a:solidFill>
                    <a:schemeClr val="tx1"/>
                  </a:solidFill>
                </a:rPr>
                <a:t>8</a:t>
              </a:r>
              <a:r>
                <a:rPr lang="en-US" sz="2800" dirty="0">
                  <a:solidFill>
                    <a:schemeClr val="tx1"/>
                  </a:solidFill>
                </a:rPr>
                <a:t> – 2 or 254 computers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8454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DFFEA-8485-499D-923A-267BF309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masks – another example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A4B4D-8D01-42AE-947F-ECAA9E7124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E4159-2E82-4CFB-9290-74EDCFA1A99F}"/>
              </a:ext>
            </a:extLst>
          </p:cNvPr>
          <p:cNvSpPr txBox="1"/>
          <p:nvPr/>
        </p:nvSpPr>
        <p:spPr>
          <a:xfrm>
            <a:off x="1139104" y="3262746"/>
            <a:ext cx="71096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Example:</a:t>
            </a:r>
          </a:p>
          <a:p>
            <a:r>
              <a:rPr lang="en-US" sz="3400" dirty="0"/>
              <a:t>	Host IP address is: 192.168.1.8</a:t>
            </a:r>
          </a:p>
          <a:p>
            <a:r>
              <a:rPr lang="en-US" sz="3400" dirty="0"/>
              <a:t>	Subnet mask is: 255.255.255.0</a:t>
            </a:r>
          </a:p>
          <a:p>
            <a:endParaRPr lang="bg-BG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0D6FCA-D100-49CE-8616-50829ABD450B}"/>
              </a:ext>
            </a:extLst>
          </p:cNvPr>
          <p:cNvCxnSpPr/>
          <p:nvPr/>
        </p:nvCxnSpPr>
        <p:spPr>
          <a:xfrm>
            <a:off x="7253577" y="3597564"/>
            <a:ext cx="0" cy="1524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7FAFB6-6640-4A3B-8C45-52F1670AEF9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33890"/>
            <a:ext cx="364956" cy="99130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7EB426-9864-4F01-B642-43EF859F9C80}"/>
              </a:ext>
            </a:extLst>
          </p:cNvPr>
          <p:cNvSpPr txBox="1"/>
          <p:nvPr/>
        </p:nvSpPr>
        <p:spPr>
          <a:xfrm>
            <a:off x="4796704" y="2015029"/>
            <a:ext cx="231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Network part</a:t>
            </a:r>
            <a:endParaRPr lang="bg-BG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01014F-32F1-42EC-931E-FD188C396E7C}"/>
              </a:ext>
            </a:extLst>
          </p:cNvPr>
          <p:cNvCxnSpPr/>
          <p:nvPr/>
        </p:nvCxnSpPr>
        <p:spPr>
          <a:xfrm flipV="1">
            <a:off x="7608908" y="2551893"/>
            <a:ext cx="914400" cy="128457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ECB390-9B11-46DE-9BDF-5712CC1BD426}"/>
              </a:ext>
            </a:extLst>
          </p:cNvPr>
          <p:cNvSpPr txBox="1"/>
          <p:nvPr/>
        </p:nvSpPr>
        <p:spPr>
          <a:xfrm>
            <a:off x="8378104" y="2064548"/>
            <a:ext cx="180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 part</a:t>
            </a:r>
            <a:endParaRPr lang="bg-BG" sz="2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FF0E7A-85A5-42AD-869C-EC20A771DDD7}"/>
              </a:ext>
            </a:extLst>
          </p:cNvPr>
          <p:cNvSpPr/>
          <p:nvPr/>
        </p:nvSpPr>
        <p:spPr>
          <a:xfrm>
            <a:off x="5300010" y="3645144"/>
            <a:ext cx="1916685" cy="8119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09E091-3558-4160-8DBD-C040F2EDC7E7}"/>
              </a:ext>
            </a:extLst>
          </p:cNvPr>
          <p:cNvSpPr/>
          <p:nvPr/>
        </p:nvSpPr>
        <p:spPr>
          <a:xfrm>
            <a:off x="7253559" y="3885865"/>
            <a:ext cx="279850" cy="40777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1455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FBC8C6-03F2-4D62-A2FE-92E69BC0C39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calculate the number of hosts, use the formula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where </a:t>
                </a:r>
                <a:r>
                  <a:rPr lang="en-US" b="1" dirty="0"/>
                  <a:t>n</a:t>
                </a:r>
                <a:r>
                  <a:rPr lang="en-US" dirty="0"/>
                  <a:t> is the number of bits in the host part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Example: 192.168.1.0 /24 – how many host addresses?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Answer: We have 8 bits in the host part (n), so: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2</a:t>
                </a:r>
                <a:r>
                  <a:rPr lang="en-US" sz="3600" baseline="30000" dirty="0">
                    <a:solidFill>
                      <a:schemeClr val="bg1"/>
                    </a:solidFill>
                  </a:rPr>
                  <a:t>8</a:t>
                </a:r>
                <a:r>
                  <a:rPr lang="en-US" sz="3600" dirty="0">
                    <a:solidFill>
                      <a:schemeClr val="bg1"/>
                    </a:solidFill>
                  </a:rPr>
                  <a:t> – 2 = 254</a:t>
                </a:r>
                <a:endParaRPr lang="en-US" sz="3600" baseline="30000" dirty="0">
                  <a:solidFill>
                    <a:schemeClr val="bg1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FBC8C6-03F2-4D62-A2FE-92E69BC0C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89" t="-1758" r="-5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1740F2-E1A8-4DD6-90B5-84F7AAB0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IP addresses for the hosts?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D2CF-2AFF-45B4-B472-B9714DC775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0861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AAE3C-6583-4C76-9AE1-F7E5951C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Network and the Broadcast address</a:t>
            </a:r>
            <a:endParaRPr lang="bg-B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E2D405-3BD5-461D-85D3-2C90BF618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important and special addresses: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bg1"/>
                </a:solidFill>
                <a:latin typeface="Cambria Math" panose="02040503050406030204" pitchFamily="18" charset="0"/>
              </a:rPr>
              <a:t>network</a:t>
            </a:r>
            <a:r>
              <a:rPr lang="en-US" sz="3400" dirty="0"/>
              <a:t> address – first possible address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bg1"/>
                </a:solidFill>
                <a:latin typeface="Cambria Math" panose="02040503050406030204" pitchFamily="18" charset="0"/>
              </a:rPr>
              <a:t>broadcast</a:t>
            </a:r>
            <a:r>
              <a:rPr lang="en-US" sz="3400" dirty="0"/>
              <a:t> address – last possible address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3400" dirty="0"/>
          </a:p>
          <a:p>
            <a:r>
              <a:rPr lang="en-US" dirty="0"/>
              <a:t>These can </a:t>
            </a:r>
            <a:r>
              <a:rPr lang="en-US" u="sng" dirty="0"/>
              <a:t>NOT</a:t>
            </a:r>
            <a:r>
              <a:rPr lang="en-US" dirty="0"/>
              <a:t> be assigned to hosts.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71F8-F97C-4AD2-8FB5-298AB90363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7673"/>
      </p:ext>
    </p:extLst>
  </p:cSld>
  <p:clrMapOvr>
    <a:masterClrMapping/>
  </p:clrMapOvr>
  <p:transition spd="slow" advClick="0" advTm="5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766AF-04F5-4F70-9A4D-155FE63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 and the Broadcast address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E0BA-AE81-42BC-BB31-767AD12CFC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BD6D7-6F40-4D22-8463-43C373D0B5ED}"/>
              </a:ext>
            </a:extLst>
          </p:cNvPr>
          <p:cNvSpPr txBox="1"/>
          <p:nvPr/>
        </p:nvSpPr>
        <p:spPr>
          <a:xfrm>
            <a:off x="386341" y="1960419"/>
            <a:ext cx="4648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Example:</a:t>
            </a:r>
          </a:p>
          <a:p>
            <a:r>
              <a:rPr lang="en-US" sz="3400" dirty="0"/>
              <a:t>192.168.1.5 /24</a:t>
            </a:r>
          </a:p>
          <a:p>
            <a:endParaRPr lang="en-US" sz="3400" dirty="0"/>
          </a:p>
          <a:p>
            <a:r>
              <a:rPr lang="en-US" sz="3400" dirty="0"/>
              <a:t>   </a:t>
            </a:r>
            <a:r>
              <a:rPr lang="en-US" sz="3400" spc="120" dirty="0"/>
              <a:t>192.168.1.5  </a:t>
            </a:r>
          </a:p>
          <a:p>
            <a:r>
              <a:rPr lang="en-US" sz="3400" dirty="0"/>
              <a:t>255.255.255.0</a:t>
            </a:r>
          </a:p>
          <a:p>
            <a:endParaRPr lang="en-US" sz="3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60B02A9-87CF-4B0A-808F-19887D3F9611}"/>
              </a:ext>
            </a:extLst>
          </p:cNvPr>
          <p:cNvSpPr/>
          <p:nvPr/>
        </p:nvSpPr>
        <p:spPr>
          <a:xfrm>
            <a:off x="1398786" y="3039905"/>
            <a:ext cx="211805" cy="4722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630E0-089C-4316-99F3-75F16E0F4677}"/>
              </a:ext>
            </a:extLst>
          </p:cNvPr>
          <p:cNvCxnSpPr/>
          <p:nvPr/>
        </p:nvCxnSpPr>
        <p:spPr>
          <a:xfrm>
            <a:off x="2753140" y="3429000"/>
            <a:ext cx="0" cy="135906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5B5F2-4E07-472C-85B8-8F0C86357476}"/>
              </a:ext>
            </a:extLst>
          </p:cNvPr>
          <p:cNvSpPr/>
          <p:nvPr/>
        </p:nvSpPr>
        <p:spPr>
          <a:xfrm>
            <a:off x="3977390" y="3240871"/>
            <a:ext cx="69073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spc="120" dirty="0"/>
              <a:t>192.168.1.</a:t>
            </a:r>
            <a:r>
              <a:rPr lang="en-US" sz="3400" spc="120" dirty="0">
                <a:solidFill>
                  <a:schemeClr val="bg1"/>
                </a:solidFill>
              </a:rPr>
              <a:t>0</a:t>
            </a:r>
            <a:r>
              <a:rPr lang="en-US" sz="3400" spc="120" dirty="0"/>
              <a:t> is the </a:t>
            </a:r>
            <a:r>
              <a:rPr lang="en-US" sz="3400" spc="120" dirty="0">
                <a:solidFill>
                  <a:schemeClr val="bg1"/>
                </a:solidFill>
              </a:rPr>
              <a:t>network</a:t>
            </a:r>
            <a:r>
              <a:rPr lang="en-US" sz="3400" spc="120" dirty="0"/>
              <a:t> address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4282F-4887-45E1-8014-953213A4DCF1}"/>
              </a:ext>
            </a:extLst>
          </p:cNvPr>
          <p:cNvSpPr/>
          <p:nvPr/>
        </p:nvSpPr>
        <p:spPr>
          <a:xfrm>
            <a:off x="3977390" y="4085598"/>
            <a:ext cx="767633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spc="120" dirty="0"/>
              <a:t>192.168.1.</a:t>
            </a:r>
            <a:r>
              <a:rPr lang="en-US" sz="3400" spc="120" dirty="0">
                <a:solidFill>
                  <a:schemeClr val="bg1"/>
                </a:solidFill>
              </a:rPr>
              <a:t>255</a:t>
            </a:r>
            <a:r>
              <a:rPr lang="en-US" sz="3400" spc="120" dirty="0"/>
              <a:t> is the </a:t>
            </a:r>
            <a:r>
              <a:rPr lang="en-US" sz="3400" spc="120" dirty="0">
                <a:solidFill>
                  <a:schemeClr val="bg1"/>
                </a:solidFill>
              </a:rPr>
              <a:t>broadcast</a:t>
            </a:r>
            <a:r>
              <a:rPr lang="en-US" sz="3400" spc="120" dirty="0"/>
              <a:t> address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A0733-5452-46FE-A079-B673F6B03C49}"/>
              </a:ext>
            </a:extLst>
          </p:cNvPr>
          <p:cNvCxnSpPr>
            <a:cxnSpLocks/>
          </p:cNvCxnSpPr>
          <p:nvPr/>
        </p:nvCxnSpPr>
        <p:spPr>
          <a:xfrm flipV="1">
            <a:off x="3574473" y="3576246"/>
            <a:ext cx="402917" cy="182954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22543A-6BAC-414C-9984-9666F34DE654}"/>
              </a:ext>
            </a:extLst>
          </p:cNvPr>
          <p:cNvCxnSpPr>
            <a:cxnSpLocks/>
          </p:cNvCxnSpPr>
          <p:nvPr/>
        </p:nvCxnSpPr>
        <p:spPr>
          <a:xfrm>
            <a:off x="3574473" y="4174836"/>
            <a:ext cx="402917" cy="118657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3128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FA0C97-9223-4BA3-862A-6F6045CE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B1BF-C5EC-4862-B35B-73A062CDA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DDA49-0805-4183-A789-23A310EBB4AC}"/>
              </a:ext>
            </a:extLst>
          </p:cNvPr>
          <p:cNvSpPr/>
          <p:nvPr/>
        </p:nvSpPr>
        <p:spPr>
          <a:xfrm>
            <a:off x="2939158" y="2466109"/>
            <a:ext cx="63136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/>
              <a:t>10.15.1.0</a:t>
            </a:r>
          </a:p>
          <a:p>
            <a:endParaRPr lang="en-US" sz="3400" dirty="0"/>
          </a:p>
          <a:p>
            <a:r>
              <a:rPr lang="en-US" sz="3400" dirty="0"/>
              <a:t>Is this a </a:t>
            </a:r>
            <a:r>
              <a:rPr lang="en-US" sz="3400" u="sng" dirty="0"/>
              <a:t>valid</a:t>
            </a:r>
            <a:r>
              <a:rPr lang="en-US" sz="3400" dirty="0"/>
              <a:t> HOST IP Address?</a:t>
            </a:r>
          </a:p>
        </p:txBody>
      </p:sp>
    </p:spTree>
    <p:extLst>
      <p:ext uri="{BB962C8B-B14F-4D97-AF65-F5344CB8AC3E}">
        <p14:creationId xmlns:p14="http://schemas.microsoft.com/office/powerpoint/2010/main" val="2423197343"/>
      </p:ext>
    </p:extLst>
  </p:cSld>
  <p:clrMapOvr>
    <a:masterClrMapping/>
  </p:clrMapOvr>
  <p:transition spd="slow" advClick="0" advTm="5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57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Well…it depends!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190402" y="2184701"/>
            <a:ext cx="11818096" cy="144172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Let’s see it with /23 mask.   10.15.1.0 /23 can be presented as: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09DC6-D76F-4BB4-B864-CBDC7D0C71A4}"/>
              </a:ext>
            </a:extLst>
          </p:cNvPr>
          <p:cNvSpPr/>
          <p:nvPr/>
        </p:nvSpPr>
        <p:spPr>
          <a:xfrm>
            <a:off x="4364182" y="3452888"/>
            <a:ext cx="687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     </a:t>
            </a:r>
            <a:r>
              <a:rPr lang="bg-BG" sz="3200" dirty="0">
                <a:solidFill>
                  <a:srgbClr val="0070C0"/>
                </a:solidFill>
              </a:rPr>
              <a:t>10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15</a:t>
            </a:r>
            <a:r>
              <a:rPr lang="bg-BG" sz="3200" dirty="0"/>
              <a:t>.00000001.00000000</a:t>
            </a:r>
          </a:p>
          <a:p>
            <a:r>
              <a:rPr lang="en-US" sz="3200" dirty="0"/>
              <a:t> 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</a:t>
            </a:r>
            <a:r>
              <a:rPr lang="bg-BG" sz="3200" dirty="0">
                <a:solidFill>
                  <a:srgbClr val="0070C0"/>
                </a:solidFill>
              </a:rPr>
              <a:t>255</a:t>
            </a:r>
            <a:r>
              <a:rPr lang="bg-BG" sz="3200" dirty="0"/>
              <a:t>.11111110.00000000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FAC136-3284-4E01-A3ED-D6AE8E62981A}"/>
              </a:ext>
            </a:extLst>
          </p:cNvPr>
          <p:cNvCxnSpPr/>
          <p:nvPr/>
        </p:nvCxnSpPr>
        <p:spPr>
          <a:xfrm>
            <a:off x="7415645" y="3250904"/>
            <a:ext cx="0" cy="1524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7A4BA9-06D3-4AF3-89DF-B7F8D023F0E9}"/>
              </a:ext>
            </a:extLst>
          </p:cNvPr>
          <p:cNvCxnSpPr>
            <a:cxnSpLocks/>
          </p:cNvCxnSpPr>
          <p:nvPr/>
        </p:nvCxnSpPr>
        <p:spPr>
          <a:xfrm flipH="1">
            <a:off x="3275865" y="3991497"/>
            <a:ext cx="1088317" cy="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5AADE9-16A1-42AB-8DF0-4B5A64AA10A7}"/>
              </a:ext>
            </a:extLst>
          </p:cNvPr>
          <p:cNvSpPr txBox="1"/>
          <p:nvPr/>
        </p:nvSpPr>
        <p:spPr>
          <a:xfrm>
            <a:off x="1377940" y="3729887"/>
            <a:ext cx="1868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23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5B7FB6-0F6A-46DC-BBF0-C7CA84569CEF}"/>
              </a:ext>
            </a:extLst>
          </p:cNvPr>
          <p:cNvSpPr/>
          <p:nvPr/>
        </p:nvSpPr>
        <p:spPr>
          <a:xfrm>
            <a:off x="2239655" y="5661875"/>
            <a:ext cx="77126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So, is it a valid host IP Address in this case?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853B29-65FD-4CFB-982D-DCDC78190EA7}"/>
              </a:ext>
            </a:extLst>
          </p:cNvPr>
          <p:cNvSpPr/>
          <p:nvPr/>
        </p:nvSpPr>
        <p:spPr bwMode="auto">
          <a:xfrm>
            <a:off x="4393263" y="3394721"/>
            <a:ext cx="3022360" cy="1226120"/>
          </a:xfrm>
          <a:prstGeom prst="roundRect">
            <a:avLst/>
          </a:prstGeom>
          <a:noFill/>
          <a:ln w="38100">
            <a:solidFill>
              <a:schemeClr val="bg1">
                <a:alpha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37202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60EA3-C4B0-4F44-A7F1-1CD8477F0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225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example from the previous slide, which is the first and </a:t>
            </a:r>
            <a:br>
              <a:rPr lang="en-US" dirty="0"/>
            </a:br>
            <a:r>
              <a:rPr lang="en-US" dirty="0"/>
              <a:t>which is the last possible host address for the subnet to which this IP address belongs?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FA695-E1EE-495E-9D15-52E896D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challenge (3)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0E09C-5E6F-4FDF-892C-D4D0281593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AD6D11-7AE7-4A19-B788-D50FE3A60DC6}"/>
              </a:ext>
            </a:extLst>
          </p:cNvPr>
          <p:cNvSpPr txBox="1">
            <a:spLocks/>
          </p:cNvSpPr>
          <p:nvPr/>
        </p:nvSpPr>
        <p:spPr>
          <a:xfrm>
            <a:off x="929999" y="2918691"/>
            <a:ext cx="2589743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10.15.1.0 /23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9C0CDA6-5C81-442F-899A-2D7A892D733C}"/>
              </a:ext>
            </a:extLst>
          </p:cNvPr>
          <p:cNvSpPr/>
          <p:nvPr/>
        </p:nvSpPr>
        <p:spPr>
          <a:xfrm>
            <a:off x="2118967" y="3680394"/>
            <a:ext cx="211805" cy="47222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B0BCF8A-79B5-4C34-9FF8-286A695B9D78}"/>
              </a:ext>
            </a:extLst>
          </p:cNvPr>
          <p:cNvSpPr txBox="1">
            <a:spLocks/>
          </p:cNvSpPr>
          <p:nvPr/>
        </p:nvSpPr>
        <p:spPr>
          <a:xfrm>
            <a:off x="458256" y="4296604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10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15</a:t>
            </a:r>
            <a:r>
              <a:rPr lang="en-US" dirty="0"/>
              <a:t>.00000001.00000000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8DCA29B-0415-42D9-AF86-590BFF6FE1C2}"/>
              </a:ext>
            </a:extLst>
          </p:cNvPr>
          <p:cNvSpPr txBox="1">
            <a:spLocks/>
          </p:cNvSpPr>
          <p:nvPr/>
        </p:nvSpPr>
        <p:spPr>
          <a:xfrm>
            <a:off x="79566" y="4942002"/>
            <a:ext cx="6880352" cy="65548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</a:t>
            </a:r>
            <a:r>
              <a:rPr lang="en-US" sz="3200" dirty="0">
                <a:solidFill>
                  <a:srgbClr val="0070C0"/>
                </a:solidFill>
              </a:rPr>
              <a:t>255</a:t>
            </a:r>
            <a:r>
              <a:rPr lang="en-US" dirty="0"/>
              <a:t>.11111110.00000000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D24CAF-559D-4597-9A34-D358E9D5EC80}"/>
              </a:ext>
            </a:extLst>
          </p:cNvPr>
          <p:cNvCxnSpPr/>
          <p:nvPr/>
        </p:nvCxnSpPr>
        <p:spPr>
          <a:xfrm>
            <a:off x="3166918" y="4152615"/>
            <a:ext cx="0" cy="15240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0182A-C540-41E4-A7F1-68447E4FC524}"/>
              </a:ext>
            </a:extLst>
          </p:cNvPr>
          <p:cNvSpPr/>
          <p:nvPr/>
        </p:nvSpPr>
        <p:spPr>
          <a:xfrm>
            <a:off x="5651940" y="3260248"/>
            <a:ext cx="5892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10.15.0.0 is the </a:t>
            </a:r>
            <a:r>
              <a:rPr lang="en-US" sz="2800" spc="120" dirty="0">
                <a:solidFill>
                  <a:schemeClr val="bg1"/>
                </a:solidFill>
              </a:rPr>
              <a:t>network</a:t>
            </a:r>
            <a:r>
              <a:rPr lang="en-US" sz="2800" spc="120" dirty="0"/>
              <a:t>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4C6005-7C26-488D-A829-B0B8C3F78A4B}"/>
              </a:ext>
            </a:extLst>
          </p:cNvPr>
          <p:cNvSpPr/>
          <p:nvPr/>
        </p:nvSpPr>
        <p:spPr>
          <a:xfrm>
            <a:off x="5651940" y="5787838"/>
            <a:ext cx="6540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10.15.1.255 is the </a:t>
            </a:r>
            <a:r>
              <a:rPr lang="en-US" sz="2800" spc="120" dirty="0">
                <a:solidFill>
                  <a:schemeClr val="bg1"/>
                </a:solidFill>
              </a:rPr>
              <a:t>broadcast</a:t>
            </a:r>
            <a:r>
              <a:rPr lang="en-US" sz="2800" spc="120" dirty="0"/>
              <a:t> address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EF6F79-62CD-40FF-A9DE-F2FC95D85AB2}"/>
              </a:ext>
            </a:extLst>
          </p:cNvPr>
          <p:cNvSpPr/>
          <p:nvPr/>
        </p:nvSpPr>
        <p:spPr>
          <a:xfrm>
            <a:off x="5658283" y="4101125"/>
            <a:ext cx="6007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10.15.0.1 is the </a:t>
            </a:r>
            <a:r>
              <a:rPr lang="en-US" sz="2800" spc="120" dirty="0">
                <a:solidFill>
                  <a:schemeClr val="bg1"/>
                </a:solidFill>
              </a:rPr>
              <a:t>first host </a:t>
            </a:r>
            <a:r>
              <a:rPr lang="en-US" sz="2800" spc="120" dirty="0"/>
              <a:t>address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CF797B-ADC1-42A6-86D7-126F325F91DF}"/>
              </a:ext>
            </a:extLst>
          </p:cNvPr>
          <p:cNvSpPr/>
          <p:nvPr/>
        </p:nvSpPr>
        <p:spPr>
          <a:xfrm>
            <a:off x="5651940" y="4952713"/>
            <a:ext cx="6331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spc="120" dirty="0"/>
              <a:t>10.15.1.254 is the </a:t>
            </a:r>
            <a:r>
              <a:rPr lang="en-US" sz="2800" spc="120" dirty="0">
                <a:solidFill>
                  <a:schemeClr val="bg1"/>
                </a:solidFill>
              </a:rPr>
              <a:t>last host </a:t>
            </a:r>
            <a:r>
              <a:rPr lang="en-US" sz="2800" spc="120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0746473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9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8182463" cy="4918359"/>
          </a:xfrm>
        </p:spPr>
        <p:txBody>
          <a:bodyPr>
            <a:normAutofit/>
          </a:bodyPr>
          <a:lstStyle/>
          <a:p>
            <a:r>
              <a:rPr lang="en-US" dirty="0"/>
              <a:t>Binary, decimal and hexadecimal numbers</a:t>
            </a:r>
          </a:p>
          <a:p>
            <a:r>
              <a:rPr lang="en-US" dirty="0"/>
              <a:t>IPv4</a:t>
            </a:r>
          </a:p>
          <a:p>
            <a:r>
              <a:rPr lang="en-US" dirty="0"/>
              <a:t>Host-to-Host communication</a:t>
            </a:r>
          </a:p>
          <a:p>
            <a:r>
              <a:rPr lang="en-US" dirty="0"/>
              <a:t>Switch MAC Address table</a:t>
            </a:r>
          </a:p>
          <a:p>
            <a:r>
              <a:rPr lang="en-US" dirty="0"/>
              <a:t>Command line</a:t>
            </a:r>
          </a:p>
          <a:p>
            <a:r>
              <a:rPr lang="en-US" dirty="0"/>
              <a:t>Basic connectivity checks</a:t>
            </a:r>
          </a:p>
          <a:p>
            <a:r>
              <a:rPr lang="en-US" dirty="0"/>
              <a:t>Demo</a:t>
            </a:r>
          </a:p>
          <a:p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ransition spd="slow" advClick="0" advTm="5000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42730"/>
      </p:ext>
    </p:extLst>
  </p:cSld>
  <p:clrMapOvr>
    <a:masterClrMapping/>
  </p:clrMapOvr>
  <p:transition spd="slow" advClick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98347-2DA3-452B-A8F4-367369E3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IP Address class is determined by the </a:t>
            </a:r>
            <a:r>
              <a:rPr lang="en-US" u="sng" dirty="0"/>
              <a:t>first octet (byte)</a:t>
            </a:r>
          </a:p>
          <a:p>
            <a:r>
              <a:rPr lang="en-US" dirty="0"/>
              <a:t>Three of them are used for addressing networks</a:t>
            </a:r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E89872-2CCF-4E55-929C-D3109B88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7C5C-B71B-4E28-A90A-76550B9AC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9BBB0-D361-46B9-880C-975AAA69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90" y="3063153"/>
            <a:ext cx="9124273" cy="321973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12686742"/>
      </p:ext>
    </p:extLst>
  </p:cSld>
  <p:clrMapOvr>
    <a:masterClrMapping/>
  </p:clrMapOvr>
  <p:transition spd="slow" advClick="0" advTm="5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8EF70-234D-4715-B04E-71B6DBFDC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addresses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10.0.0.1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127.0.0.1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bg-BG" sz="3400" dirty="0"/>
              <a:t>0.0.0.0</a:t>
            </a:r>
            <a:endParaRPr lang="en-US" sz="3400" dirty="0"/>
          </a:p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 addresses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172.16.67.8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169.254.x.x</a:t>
            </a:r>
          </a:p>
          <a:p>
            <a:r>
              <a:rPr lang="en-US" dirty="0"/>
              <a:t>Examples of Class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 addresses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192.168.1.5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3400" dirty="0"/>
              <a:t>1</a:t>
            </a:r>
            <a:r>
              <a:rPr lang="bg-BG" sz="3400" dirty="0"/>
              <a:t>98.51.100.0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5D138-ECF9-4B38-990D-28486FF2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66E4A-AEE7-462D-ADB3-EBE89B803F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05005"/>
      </p:ext>
    </p:extLst>
  </p:cSld>
  <p:clrMapOvr>
    <a:masterClrMapping/>
  </p:clrMapOvr>
  <p:transition spd="slow" advClick="0" advTm="5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B3EAE4C-2597-4FD5-9A90-2DF985D7322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7A572-D8CF-4FC4-B479-83875E9FF4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VLSM: </a:t>
            </a:r>
            <a:r>
              <a:rPr lang="en-US" dirty="0">
                <a:solidFill>
                  <a:srgbClr val="F0A22E"/>
                </a:solidFill>
              </a:rPr>
              <a:t>V</a:t>
            </a:r>
            <a:r>
              <a:rPr lang="en-US" dirty="0"/>
              <a:t>ariable-</a:t>
            </a:r>
            <a:r>
              <a:rPr lang="en-US" dirty="0">
                <a:solidFill>
                  <a:srgbClr val="F0A22E"/>
                </a:solidFill>
              </a:rPr>
              <a:t>L</a:t>
            </a:r>
            <a:r>
              <a:rPr lang="en-US" dirty="0"/>
              <a:t>ength </a:t>
            </a:r>
            <a:br>
              <a:rPr lang="en-US" dirty="0"/>
            </a:br>
            <a:r>
              <a:rPr lang="en-US" dirty="0">
                <a:solidFill>
                  <a:srgbClr val="F0A22E"/>
                </a:solidFill>
              </a:rPr>
              <a:t>S</a:t>
            </a:r>
            <a:r>
              <a:rPr lang="en-US" dirty="0"/>
              <a:t>ubnet </a:t>
            </a:r>
            <a:r>
              <a:rPr lang="en-US" dirty="0">
                <a:solidFill>
                  <a:srgbClr val="F0A22E"/>
                </a:solidFill>
              </a:rPr>
              <a:t>M</a:t>
            </a:r>
            <a:r>
              <a:rPr lang="en-US" dirty="0"/>
              <a:t>asking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Breaks the IP address </a:t>
            </a:r>
            <a:br>
              <a:rPr lang="en-US" dirty="0"/>
            </a:br>
            <a:r>
              <a:rPr lang="en-US" dirty="0"/>
              <a:t>classes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“Subnetting of subnets”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7B393-2D8D-40F0-9B5E-1FDE3359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VLSM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ADB73-6668-4879-AEE0-D469EDB70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1C0B0-5FEC-424E-81D5-85D539C024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9" y="1600712"/>
            <a:ext cx="5686200" cy="478103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54799715"/>
      </p:ext>
    </p:extLst>
  </p:cSld>
  <p:clrMapOvr>
    <a:masterClrMapping/>
  </p:clrMapOvr>
  <p:transition spd="slow" advClick="0" advTm="5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609F889-AFEA-481D-9529-8666C0E6614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2EE78-8513-4333-AAA1-2AB8E56C1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Ignores the concept Network </a:t>
            </a:r>
            <a:br>
              <a:rPr lang="en-US" sz="3600" dirty="0"/>
            </a:br>
            <a:r>
              <a:rPr lang="en-US" sz="3600" dirty="0"/>
              <a:t>Address Classes</a:t>
            </a:r>
          </a:p>
          <a:p>
            <a:r>
              <a:rPr lang="en-US" sz="3600" dirty="0"/>
              <a:t>Reduces the amount of route </a:t>
            </a:r>
            <a:br>
              <a:rPr lang="en-US" sz="3600" dirty="0"/>
            </a:br>
            <a:r>
              <a:rPr lang="en-US" sz="3600" dirty="0"/>
              <a:t>advertisements</a:t>
            </a:r>
            <a:endParaRPr lang="bg-BG" sz="3600" dirty="0"/>
          </a:p>
          <a:p>
            <a:endParaRPr lang="en-US" sz="3200" u="sng" dirty="0"/>
          </a:p>
          <a:p>
            <a:pPr marL="0" indent="0">
              <a:buNone/>
            </a:pPr>
            <a:r>
              <a:rPr lang="en-US" sz="3200" u="sng" dirty="0"/>
              <a:t>Without VLSM and CIDR:</a:t>
            </a:r>
          </a:p>
          <a:p>
            <a:pPr marL="0" indent="0">
              <a:buNone/>
            </a:pPr>
            <a:r>
              <a:rPr lang="en-US" sz="3200" dirty="0"/>
              <a:t>10.1.1.0 /24 will be “seen” as 10.0.0.0 /8</a:t>
            </a:r>
          </a:p>
          <a:p>
            <a:pPr marL="0" indent="0">
              <a:buNone/>
            </a:pPr>
            <a:r>
              <a:rPr lang="en-US" sz="3200" dirty="0"/>
              <a:t>(because /8 is default for Class A)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With VLSM and CIDR:</a:t>
            </a:r>
          </a:p>
          <a:p>
            <a:pPr marL="0" indent="0">
              <a:buNone/>
            </a:pPr>
            <a:r>
              <a:rPr lang="en-US" sz="3200" dirty="0"/>
              <a:t>10.1.1.0 /24 is “seen” as it is</a:t>
            </a:r>
          </a:p>
          <a:p>
            <a:pPr marL="0" indent="0">
              <a:buNone/>
            </a:pPr>
            <a:r>
              <a:rPr lang="en-US" sz="3200" dirty="0"/>
              <a:t>(although the mask is NOT the default)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69684F-2D12-4630-AAA7-70E8020C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CIDR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8B6B5-A544-405F-A494-554E5501F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CF157-4679-4A0B-8483-FC505EDB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6" y="1995055"/>
            <a:ext cx="5121179" cy="352953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29522846"/>
      </p:ext>
    </p:extLst>
  </p:cSld>
  <p:clrMapOvr>
    <a:masterClrMapping/>
  </p:clrMapOvr>
  <p:transition spd="slow" advClick="0" advTm="5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ABE526-8539-48B8-8805-B9EBBDC61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3178" y="1095377"/>
            <a:ext cx="6175378" cy="5610664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8F32-4157-48AD-A38F-CB3D765C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353867"/>
            <a:ext cx="5899235" cy="5027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some special IP </a:t>
            </a:r>
            <a:br>
              <a:rPr lang="en-US" dirty="0"/>
            </a:br>
            <a:r>
              <a:rPr lang="en-US" dirty="0"/>
              <a:t>addresses. For example: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127.0.0.1 /8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loopback address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On most computer systems, </a:t>
            </a:r>
            <a:br>
              <a:rPr lang="en-US" sz="3400" dirty="0"/>
            </a:br>
            <a:r>
              <a:rPr lang="en-US" sz="3400" dirty="0"/>
              <a:t>“</a:t>
            </a:r>
            <a:r>
              <a:rPr lang="en-US" dirty="0"/>
              <a:t>localhost” resolves to the IP </a:t>
            </a:r>
            <a:br>
              <a:rPr lang="en-US" dirty="0"/>
            </a:br>
            <a:r>
              <a:rPr lang="en-US" dirty="0"/>
              <a:t>address 127.0.0.1</a:t>
            </a:r>
          </a:p>
          <a:p>
            <a:pPr marL="609494" lvl="2" indent="-304747">
              <a:buClr>
                <a:schemeClr val="tx1"/>
              </a:buClr>
              <a:buSzPct val="100000"/>
            </a:pPr>
            <a:r>
              <a:rPr lang="en-US" sz="3200" dirty="0"/>
              <a:t>169.254.X.X /16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When DHCP is not reachable</a:t>
            </a:r>
          </a:p>
          <a:p>
            <a:pPr marL="1066693" lvl="1" indent="-457200">
              <a:buFont typeface="Wingdings" panose="05000000000000000000" pitchFamily="2" charset="2"/>
              <a:buChar char="Ø"/>
            </a:pPr>
            <a:r>
              <a:rPr lang="en-US" sz="3400" dirty="0"/>
              <a:t>Known as APIPA (Microsoft)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DAD05E-A512-4C13-87E8-2EBEBC48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Reserved/Special IP Addresses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0AC-5BCA-40CB-ABE4-AEB38668E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82414-1F66-4F08-B42B-8443C74D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5" y="1178536"/>
            <a:ext cx="5353358" cy="275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B35BB-3DC6-41F3-A6FB-0D6FDA6E6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0" y="3800881"/>
            <a:ext cx="5368400" cy="27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30181"/>
      </p:ext>
    </p:extLst>
  </p:cSld>
  <p:clrMapOvr>
    <a:masterClrMapping/>
  </p:clrMapOvr>
  <p:transition spd="slow" advClick="0" advTm="5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62637"/>
      </p:ext>
    </p:extLst>
  </p:cSld>
  <p:clrMapOvr>
    <a:masterClrMapping/>
  </p:clrMapOvr>
  <p:transition spd="slow" advClick="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557430"/>
          </a:xfrm>
        </p:spPr>
        <p:txBody>
          <a:bodyPr/>
          <a:lstStyle/>
          <a:p>
            <a:r>
              <a:rPr lang="en-US" dirty="0"/>
              <a:t>Host-to-host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78997355"/>
      </p:ext>
    </p:extLst>
  </p:cSld>
  <p:clrMapOvr>
    <a:masterClrMapping/>
  </p:clrMapOvr>
  <p:transition spd="slow" advClick="0" advTm="5000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C86DE-88E4-4CB7-BCE3-C673489EB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4 addresses needed for Ethernet communication: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28C84-A456-408E-B5DC-F30391A7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addresses required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CD37C-A9EC-40F0-9B19-EE1D64BD63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3A230-9599-4030-9383-215CB3F7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547431"/>
            <a:ext cx="10109103" cy="2819400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E28687-6D51-4941-BB63-0F14F0D67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07240"/>
              </p:ext>
            </p:extLst>
          </p:nvPr>
        </p:nvGraphicFramePr>
        <p:xfrm>
          <a:off x="2410691" y="2270760"/>
          <a:ext cx="748145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0727">
                  <a:extLst>
                    <a:ext uri="{9D8B030D-6E8A-4147-A177-3AD203B41FA5}">
                      <a16:colId xmlns:a16="http://schemas.microsoft.com/office/drawing/2014/main" val="1264003612"/>
                    </a:ext>
                  </a:extLst>
                </a:gridCol>
                <a:gridCol w="3740727">
                  <a:extLst>
                    <a:ext uri="{9D8B030D-6E8A-4147-A177-3AD203B41FA5}">
                      <a16:colId xmlns:a16="http://schemas.microsoft.com/office/drawing/2014/main" val="2182349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3200" dirty="0"/>
                        <a:t>Source IP</a:t>
                      </a:r>
                      <a:endParaRPr lang="bg-BG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IP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60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Source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1218438" rtl="0" eaLnBrk="1" latinLnBrk="1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3200" kern="1200" dirty="0"/>
                        <a:t>Destination MAC</a:t>
                      </a:r>
                      <a:endParaRPr lang="bg-BG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3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616242"/>
      </p:ext>
    </p:extLst>
  </p:cSld>
  <p:clrMapOvr>
    <a:masterClrMapping/>
  </p:clrMapOvr>
  <p:transition spd="slow" advClick="0" advTm="5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65A94F-B212-49EA-BE2B-A82913075ED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CAE1-C9BE-4F19-8499-580C3A2AA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Used to find the MAC </a:t>
            </a:r>
            <a:br>
              <a:rPr lang="en-US" dirty="0"/>
            </a:br>
            <a:r>
              <a:rPr lang="en-US" dirty="0"/>
              <a:t>address of the destination</a:t>
            </a:r>
          </a:p>
          <a:p>
            <a:r>
              <a:rPr lang="en-US" dirty="0"/>
              <a:t>Uses </a:t>
            </a:r>
            <a:r>
              <a:rPr lang="en-US" dirty="0">
                <a:solidFill>
                  <a:srgbClr val="F0A22E"/>
                </a:solidFill>
              </a:rPr>
              <a:t>Broadcast</a:t>
            </a:r>
            <a:endParaRPr lang="bg-BG" dirty="0">
              <a:solidFill>
                <a:srgbClr val="F0A22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7253A-7664-48BC-973D-84001D6C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ARP: Address Resolution  Protocol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E6E53-0665-40AB-A5BF-5EBC0417B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2" descr="Image result for ARP">
            <a:extLst>
              <a:ext uri="{FF2B5EF4-FFF2-40B4-BE49-F238E27FC236}">
                <a16:creationId xmlns:a16="http://schemas.microsoft.com/office/drawing/2014/main" id="{DFC2230C-B17D-452B-9934-7920A4B3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" y="2085078"/>
            <a:ext cx="6376254" cy="363126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76188"/>
      </p:ext>
    </p:extLst>
  </p:cSld>
  <p:clrMapOvr>
    <a:masterClrMapping/>
  </p:clrMapOvr>
  <p:transition spd="slow" advClick="0" advTm="5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24F9A-BE72-4F77-BB1C-1B271A532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4704825"/>
            <a:ext cx="10961783" cy="1557430"/>
          </a:xfrm>
        </p:spPr>
        <p:txBody>
          <a:bodyPr/>
          <a:lstStyle/>
          <a:p>
            <a:r>
              <a:rPr lang="en-US" dirty="0"/>
              <a:t>Binary, decimal and hexadecimal </a:t>
            </a:r>
            <a:br>
              <a:rPr lang="en-US" dirty="0"/>
            </a:br>
            <a:r>
              <a:rPr lang="en-US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ransition spd="slow" advClick="0" advTm="5000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F018A-594D-4312-890D-64B05FC5E7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constant</a:t>
            </a:r>
          </a:p>
          <a:p>
            <a:r>
              <a:rPr lang="en-US" dirty="0"/>
              <a:t>Source and destination IP addresses are constant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A5FE-D135-4E78-B74A-50796149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communication (without router)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61E4-A49F-4766-8A67-800EE010C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593CC-1638-4208-9897-452B9C421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0" y="3555642"/>
            <a:ext cx="11123599" cy="2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5078"/>
      </p:ext>
    </p:extLst>
  </p:cSld>
  <p:clrMapOvr>
    <a:masterClrMapping/>
  </p:clrMapOvr>
  <p:transition spd="slow" advClick="0" advTm="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0341-6B46-4D6B-A126-D298B0F9C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and destination MAC addresses are </a:t>
            </a:r>
            <a:r>
              <a:rPr lang="en-US" dirty="0">
                <a:solidFill>
                  <a:srgbClr val="F0A22E"/>
                </a:solidFill>
              </a:rPr>
              <a:t>changed at every </a:t>
            </a:r>
            <a:br>
              <a:rPr lang="en-US" dirty="0">
                <a:solidFill>
                  <a:srgbClr val="F0A22E"/>
                </a:solidFill>
              </a:rPr>
            </a:br>
            <a:r>
              <a:rPr lang="en-US" dirty="0">
                <a:solidFill>
                  <a:srgbClr val="F0A22E"/>
                </a:solidFill>
              </a:rPr>
              <a:t>hop </a:t>
            </a:r>
            <a:r>
              <a:rPr lang="en-US" dirty="0"/>
              <a:t>(router)</a:t>
            </a:r>
          </a:p>
          <a:p>
            <a:r>
              <a:rPr lang="en-US" dirty="0"/>
              <a:t>Source and destination IP addresses are constant </a:t>
            </a:r>
            <a:br>
              <a:rPr lang="en-US" dirty="0"/>
            </a:br>
            <a:r>
              <a:rPr lang="en-US" dirty="0"/>
              <a:t>(if we do not have NAT)</a:t>
            </a:r>
            <a:endParaRPr lang="en-US" sz="2800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F8F077-4B02-4069-A120-70A944A5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Host-to-Host Communication With Routers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ACDE0-6354-4D68-B2D6-DCB9B5FBA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51039"/>
      </p:ext>
    </p:extLst>
  </p:cSld>
  <p:clrMapOvr>
    <a:masterClrMapping/>
  </p:clrMapOvr>
  <p:transition spd="slow" advClick="0" advTm="5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Host-to-Host Communication With Routers (2)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A4204-5BA8-4CFC-AE97-5D0D6963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14" y="1200430"/>
            <a:ext cx="8839200" cy="222857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DE23A-46C4-4D88-851B-3ACC50CE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5" y="4039729"/>
            <a:ext cx="4343400" cy="2512290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E965D-B7A7-4B01-9A02-430C8A5EC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14" y="3887218"/>
            <a:ext cx="5753998" cy="2664400"/>
          </a:xfrm>
          <a:prstGeom prst="roundRect">
            <a:avLst/>
          </a:prstGeom>
          <a:effectLst>
            <a:softEdge rad="31750"/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8F4F674-B44F-47F0-B764-F79168E22E1C}"/>
              </a:ext>
            </a:extLst>
          </p:cNvPr>
          <p:cNvSpPr/>
          <p:nvPr/>
        </p:nvSpPr>
        <p:spPr>
          <a:xfrm rot="844135">
            <a:off x="2891794" y="3251659"/>
            <a:ext cx="304800" cy="816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1619BA8-32A5-4B19-8670-739FD699EF1D}"/>
              </a:ext>
            </a:extLst>
          </p:cNvPr>
          <p:cNvSpPr/>
          <p:nvPr/>
        </p:nvSpPr>
        <p:spPr>
          <a:xfrm rot="20143354">
            <a:off x="6609232" y="3185865"/>
            <a:ext cx="304800" cy="883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09416610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5AA46-4CA0-47AD-9A45-183C8C0B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627850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Host-to-Host Communication With Routers (3) 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DA9A-B606-4630-B51C-100D7E9A7B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72B31-F06A-4DDC-AE1A-449F9EDE67D9}"/>
              </a:ext>
            </a:extLst>
          </p:cNvPr>
          <p:cNvSpPr/>
          <p:nvPr/>
        </p:nvSpPr>
        <p:spPr>
          <a:xfrm>
            <a:off x="554180" y="1350818"/>
            <a:ext cx="11231419" cy="113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398" dirty="0"/>
              <a:t>Source and destination MAC addresses are changed at every hop/router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FC7BA5-7E76-4711-948E-C03D67BB6EF9}"/>
              </a:ext>
            </a:extLst>
          </p:cNvPr>
          <p:cNvGrpSpPr/>
          <p:nvPr/>
        </p:nvGrpSpPr>
        <p:grpSpPr>
          <a:xfrm>
            <a:off x="990600" y="2704960"/>
            <a:ext cx="10210800" cy="3692236"/>
            <a:chOff x="891129" y="1981200"/>
            <a:chExt cx="9818029" cy="30765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B4BB62-0F56-4144-AB96-0A57D8AB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29" y="1981200"/>
              <a:ext cx="9818029" cy="3076575"/>
            </a:xfrm>
            <a:prstGeom prst="roundRect">
              <a:avLst/>
            </a:prstGeom>
          </p:spPr>
        </p:pic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820715A-B177-43A1-832B-4E328F74284A}"/>
                </a:ext>
              </a:extLst>
            </p:cNvPr>
            <p:cNvSpPr/>
            <p:nvPr/>
          </p:nvSpPr>
          <p:spPr>
            <a:xfrm>
              <a:off x="4646612" y="4191000"/>
              <a:ext cx="2743200" cy="457200"/>
            </a:xfrm>
            <a:prstGeom prst="round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515978943"/>
      </p:ext>
    </p:extLst>
  </p:cSld>
  <p:clrMapOvr>
    <a:masterClrMapping/>
  </p:clrMapOvr>
  <p:transition spd="slow" advClick="0" advTm="5000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18419"/>
      </p:ext>
    </p:extLst>
  </p:cSld>
  <p:clrMapOvr>
    <a:masterClrMapping/>
  </p:clrMapOvr>
  <p:transition spd="slow" advClick="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434B10-92CB-4F6C-99E6-6257DC2E5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Switch MAC Address table</a:t>
            </a:r>
          </a:p>
        </p:txBody>
      </p:sp>
    </p:spTree>
    <p:extLst>
      <p:ext uri="{BB962C8B-B14F-4D97-AF65-F5344CB8AC3E}">
        <p14:creationId xmlns:p14="http://schemas.microsoft.com/office/powerpoint/2010/main" val="62653007"/>
      </p:ext>
    </p:extLst>
  </p:cSld>
  <p:clrMapOvr>
    <a:masterClrMapping/>
  </p:clrMapOvr>
  <p:transition spd="slow" advClick="0" advTm="5000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7903B2F-ED2B-48E5-8901-649B31D4FE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3EE24-AE90-43C3-8AFB-278D29ED5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a (dynamic) table that maps MAC addresses to </a:t>
            </a:r>
            <a:br>
              <a:rPr lang="en-US" dirty="0"/>
            </a:br>
            <a:r>
              <a:rPr lang="en-US" dirty="0"/>
              <a:t>ports</a:t>
            </a:r>
            <a:endParaRPr lang="bg-BG" dirty="0"/>
          </a:p>
          <a:p>
            <a:r>
              <a:rPr lang="en-US" dirty="0"/>
              <a:t>Used to find the proper </a:t>
            </a:r>
            <a:br>
              <a:rPr lang="en-US" dirty="0"/>
            </a:br>
            <a:r>
              <a:rPr lang="en-US" dirty="0"/>
              <a:t>interface when the switch </a:t>
            </a:r>
            <a:br>
              <a:rPr lang="en-US" dirty="0"/>
            </a:br>
            <a:r>
              <a:rPr lang="en-US" dirty="0"/>
              <a:t>forwards a packet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8A56DB-4982-4450-8CA7-34FC9E0C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A29F4-4B4B-4B7B-A239-7CBA6AC108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9535F-07B3-4A05-B1C4-9EE78AF7C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808"/>
            <a:ext cx="6519290" cy="45720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53278923"/>
      </p:ext>
    </p:extLst>
  </p:cSld>
  <p:clrMapOvr>
    <a:masterClrMapping/>
  </p:clrMapOvr>
  <p:transition spd="slow" advClick="0" advTm="5000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28D9D-BE58-4A85-A853-D02095D20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r>
              <a:rPr lang="en-US" dirty="0"/>
              <a:t>You can assign MAC Address statically as well</a:t>
            </a:r>
          </a:p>
          <a:p>
            <a:pPr lvl="1"/>
            <a:r>
              <a:rPr lang="en-US" dirty="0"/>
              <a:t>Pros : It is more secure</a:t>
            </a:r>
          </a:p>
          <a:p>
            <a:pPr lvl="1"/>
            <a:r>
              <a:rPr lang="en-US" dirty="0"/>
              <a:t>Cons: It is bit slower and harder for sysadmin to assign it </a:t>
            </a:r>
            <a:br>
              <a:rPr lang="en-US" dirty="0"/>
            </a:br>
            <a:r>
              <a:rPr lang="en-US" dirty="0"/>
              <a:t>manually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6DE394-5914-4D28-B01D-9E5D9BFD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 address table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F4295-43AF-4B02-ACF7-D182D3B226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E849A-1A14-4B98-BE9F-7205B569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03" y="3609102"/>
            <a:ext cx="9348788" cy="30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99314"/>
      </p:ext>
    </p:extLst>
  </p:cSld>
  <p:clrMapOvr>
    <a:masterClrMapping/>
  </p:clrMapOvr>
  <p:transition spd="slow" advClick="0" advTm="5000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42893"/>
      </p:ext>
    </p:extLst>
  </p:cSld>
  <p:clrMapOvr>
    <a:masterClrMapping/>
  </p:clrMapOvr>
  <p:transition spd="slow" advClick="0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6554E-78E5-4745-99C2-20DFEC2EB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87200352"/>
      </p:ext>
    </p:extLst>
  </p:cSld>
  <p:clrMapOvr>
    <a:masterClrMapping/>
  </p:clrMapOvr>
  <p:transition spd="slow" advClick="0" advTm="5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2B3B05D-72C4-460C-A960-FD10B5FE53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D4CF-D42D-44BB-B02E-B5CE2BE42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Common Numeral Systems in Computer Networking: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Binary</a:t>
            </a:r>
          </a:p>
          <a:p>
            <a:r>
              <a:rPr lang="en-US" dirty="0"/>
              <a:t>Hexadecimal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025815-0E8F-4F52-AD6D-2B366809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numeral systems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1259C-4775-42B3-8CD5-ECE5F95064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C7D95-B812-40D2-8612-9718A655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2" y="1144109"/>
            <a:ext cx="4957954" cy="540750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8893810"/>
      </p:ext>
    </p:extLst>
  </p:cSld>
  <p:clrMapOvr>
    <a:masterClrMapping/>
  </p:clrMapOvr>
  <p:transition spd="slow" advClick="0" advTm="5000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243D7DF-AABE-4D5E-BCA0-C7FE526B1C4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B6AC1-13CC-4701-8EA5-0F35789A9C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Different vendors use </a:t>
            </a:r>
            <a:br>
              <a:rPr lang="en-US" sz="3600" dirty="0"/>
            </a:br>
            <a:r>
              <a:rPr lang="en-US" sz="3600" dirty="0"/>
              <a:t>different names but the </a:t>
            </a:r>
            <a:br>
              <a:rPr lang="en-US" sz="3600" dirty="0"/>
            </a:br>
            <a:r>
              <a:rPr lang="en-US" sz="3600" dirty="0"/>
              <a:t>logic is similar</a:t>
            </a:r>
          </a:p>
          <a:p>
            <a:r>
              <a:rPr lang="en-US" sz="3600" dirty="0"/>
              <a:t>Typical CLI modes:</a:t>
            </a:r>
          </a:p>
          <a:p>
            <a:pPr lvl="1"/>
            <a:r>
              <a:rPr lang="en-US" sz="3100" dirty="0"/>
              <a:t>Read-only (User)</a:t>
            </a:r>
          </a:p>
          <a:p>
            <a:pPr lvl="1"/>
            <a:r>
              <a:rPr lang="en-US" sz="3100" dirty="0"/>
              <a:t>Read-write (Privilege)</a:t>
            </a:r>
          </a:p>
          <a:p>
            <a:pPr lvl="1"/>
            <a:r>
              <a:rPr lang="en-US" sz="3100" dirty="0"/>
              <a:t>Configuration (Global config)</a:t>
            </a:r>
          </a:p>
          <a:p>
            <a:pPr lvl="1"/>
            <a:r>
              <a:rPr lang="en-US" sz="3100" dirty="0"/>
              <a:t>Sub-configuration</a:t>
            </a:r>
            <a:endParaRPr lang="bg-BG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A2688-105B-49DC-827F-FC6EAE79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Introduction 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7FB41-6468-4AD4-A993-2163737CE4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FA235-6257-4155-9DC5-EDB0A44C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3" y="1640648"/>
            <a:ext cx="6056723" cy="42590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4154014"/>
      </p:ext>
    </p:extLst>
  </p:cSld>
  <p:clrMapOvr>
    <a:masterClrMapping/>
  </p:clrMapOvr>
  <p:transition spd="slow" advClick="0" advTm="5000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05E96-4813-4938-8AAA-983FCAC0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C7D6D-7CD2-430C-9A57-8ADCD628AC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235F4D-947E-450C-8D60-844E0B28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644" y="1367363"/>
            <a:ext cx="6077040" cy="3961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1747FA-4DF5-4D64-B5D9-A4EEEFBA464C}"/>
              </a:ext>
            </a:extLst>
          </p:cNvPr>
          <p:cNvSpPr/>
          <p:nvPr/>
        </p:nvSpPr>
        <p:spPr>
          <a:xfrm>
            <a:off x="329317" y="2276958"/>
            <a:ext cx="2793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“enable”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14ED2-1FAA-4EF6-9056-FFB80720DB05}"/>
              </a:ext>
            </a:extLst>
          </p:cNvPr>
          <p:cNvSpPr/>
          <p:nvPr/>
        </p:nvSpPr>
        <p:spPr>
          <a:xfrm>
            <a:off x="329317" y="3099070"/>
            <a:ext cx="46981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type “configure terminal”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1E21D-1174-4426-B97D-C9EDCE99EA8C}"/>
              </a:ext>
            </a:extLst>
          </p:cNvPr>
          <p:cNvCxnSpPr>
            <a:stCxn id="13" idx="3"/>
          </p:cNvCxnSpPr>
          <p:nvPr/>
        </p:nvCxnSpPr>
        <p:spPr>
          <a:xfrm flipV="1">
            <a:off x="3122516" y="2575908"/>
            <a:ext cx="3962400" cy="88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87B7B-0FFF-468B-87DB-40FC7B7EA8F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027516" y="3400939"/>
            <a:ext cx="2057400" cy="5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52EB5-992E-46F9-9BAC-28DBC677A167}"/>
              </a:ext>
            </a:extLst>
          </p:cNvPr>
          <p:cNvSpPr/>
          <p:nvPr/>
        </p:nvSpPr>
        <p:spPr>
          <a:xfrm>
            <a:off x="329316" y="3927485"/>
            <a:ext cx="3402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Interface, VLAN, routing, etc. </a:t>
            </a:r>
            <a:endParaRPr lang="bg-BG" sz="3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72A859-4F60-4BED-B2FB-FC612FC8929D}"/>
              </a:ext>
            </a:extLst>
          </p:cNvPr>
          <p:cNvCxnSpPr>
            <a:cxnSpLocks/>
          </p:cNvCxnSpPr>
          <p:nvPr/>
        </p:nvCxnSpPr>
        <p:spPr>
          <a:xfrm>
            <a:off x="3655916" y="4294869"/>
            <a:ext cx="3429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D0F3B5-0AA7-4471-AE1D-228FAFA27722}"/>
              </a:ext>
            </a:extLst>
          </p:cNvPr>
          <p:cNvSpPr/>
          <p:nvPr/>
        </p:nvSpPr>
        <p:spPr>
          <a:xfrm>
            <a:off x="6856316" y="5793458"/>
            <a:ext cx="41903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to go back, type “exit”</a:t>
            </a:r>
            <a:endParaRPr lang="bg-BG" sz="34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EC96A2-6C72-44BA-A8C7-8D235F14B2CF}"/>
              </a:ext>
            </a:extLst>
          </p:cNvPr>
          <p:cNvGrpSpPr/>
          <p:nvPr/>
        </p:nvGrpSpPr>
        <p:grpSpPr>
          <a:xfrm>
            <a:off x="7999316" y="2620931"/>
            <a:ext cx="2057400" cy="3184232"/>
            <a:chOff x="7923212" y="2396170"/>
            <a:chExt cx="2057400" cy="324654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6CE36E-2916-481A-A284-D605DA409B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4051005"/>
              <a:ext cx="2057400" cy="1591711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161E1D-0843-4585-9C79-70ADB9EF3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3255150"/>
              <a:ext cx="2057400" cy="238756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80511D-A2BF-4F99-A30B-76AF4C066A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3212" y="2396170"/>
              <a:ext cx="2057400" cy="3246546"/>
            </a:xfrm>
            <a:prstGeom prst="straightConnector1">
              <a:avLst/>
            </a:prstGeom>
            <a:ln w="2857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14373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at each level to see the available commands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8303-CBFF-46A1-BB1A-8605BECF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26" y="1942393"/>
            <a:ext cx="7898599" cy="482460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E671B60-7B2C-4096-90DA-F2DD722DA807}"/>
              </a:ext>
            </a:extLst>
          </p:cNvPr>
          <p:cNvSpPr/>
          <p:nvPr/>
        </p:nvSpPr>
        <p:spPr>
          <a:xfrm rot="1691320">
            <a:off x="3025818" y="2855026"/>
            <a:ext cx="220575" cy="662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076112018"/>
      </p:ext>
    </p:extLst>
  </p:cSld>
  <p:clrMapOvr>
    <a:masterClrMapping/>
  </p:clrMapOvr>
  <p:transition spd="slow" advClick="0" advTm="5000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A42A3-C7C2-4DD6-A30C-C20C0CAC2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/>
              <a:t>” as you type to see:</a:t>
            </a:r>
          </a:p>
          <a:p>
            <a:pPr lvl="1"/>
            <a:r>
              <a:rPr lang="en-US" dirty="0"/>
              <a:t>how to finish a command</a:t>
            </a:r>
          </a:p>
          <a:p>
            <a:pPr lvl="1"/>
            <a:r>
              <a:rPr lang="en-US" dirty="0"/>
              <a:t>what is/are the next word in the command 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“?”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FF6C5-62F4-4D67-84C3-0DCFBC57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4" y="3205018"/>
            <a:ext cx="10058400" cy="34824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85806669-552F-46E6-8F54-87035B6CBDE8}"/>
              </a:ext>
            </a:extLst>
          </p:cNvPr>
          <p:cNvSpPr/>
          <p:nvPr/>
        </p:nvSpPr>
        <p:spPr>
          <a:xfrm rot="1691320">
            <a:off x="3201309" y="4271122"/>
            <a:ext cx="220575" cy="66232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23013010"/>
      </p:ext>
    </p:extLst>
  </p:cSld>
  <p:clrMapOvr>
    <a:masterClrMapping/>
  </p:clrMapOvr>
  <p:transition spd="slow" advClick="0" advTm="5000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C7672-F760-4175-A634-96854899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Help – TAB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BA662-1015-401F-8D67-B1E0D1BB3A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9B4DA-5694-437D-AA9B-A81D3873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2" y="1431069"/>
            <a:ext cx="10635688" cy="27360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A6B446-FBC9-4622-8565-D6C39C1CE728}"/>
              </a:ext>
            </a:extLst>
          </p:cNvPr>
          <p:cNvSpPr/>
          <p:nvPr/>
        </p:nvSpPr>
        <p:spPr>
          <a:xfrm>
            <a:off x="1032886" y="4614801"/>
            <a:ext cx="925642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Hit the TAB key here to autocomplete “configure”</a:t>
            </a:r>
            <a:endParaRPr lang="bg-BG" sz="3400" dirty="0">
              <a:solidFill>
                <a:schemeClr val="bg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56B8C0-E8DC-4032-AD94-5499E5E22B8C}"/>
              </a:ext>
            </a:extLst>
          </p:cNvPr>
          <p:cNvSpPr/>
          <p:nvPr/>
        </p:nvSpPr>
        <p:spPr>
          <a:xfrm rot="9828794">
            <a:off x="2559025" y="3314651"/>
            <a:ext cx="212346" cy="118299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397941870"/>
      </p:ext>
    </p:extLst>
  </p:cSld>
  <p:clrMapOvr>
    <a:masterClrMapping/>
  </p:clrMapOvr>
  <p:transition spd="slow" advClick="0" advTm="5000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22319"/>
      </p:ext>
    </p:extLst>
  </p:cSld>
  <p:clrMapOvr>
    <a:masterClrMapping/>
  </p:clrMapOvr>
  <p:transition spd="slow" advClick="0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85E2E-9B49-443C-B35B-A01BBB10D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connectivity checks</a:t>
            </a:r>
          </a:p>
        </p:txBody>
      </p:sp>
    </p:spTree>
    <p:extLst>
      <p:ext uri="{BB962C8B-B14F-4D97-AF65-F5344CB8AC3E}">
        <p14:creationId xmlns:p14="http://schemas.microsoft.com/office/powerpoint/2010/main" val="3159111042"/>
      </p:ext>
    </p:extLst>
  </p:cSld>
  <p:clrMapOvr>
    <a:masterClrMapping/>
  </p:clrMapOvr>
  <p:transition spd="slow" advClick="0" advTm="5000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94BA49-86CF-48F5-92BD-D42F0F585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Ping (Layer 3)</a:t>
            </a:r>
          </a:p>
          <a:p>
            <a:r>
              <a:rPr lang="en-US" dirty="0"/>
              <a:t>Traceroute (Layer 3)</a:t>
            </a:r>
          </a:p>
          <a:p>
            <a:r>
              <a:rPr lang="en-US" dirty="0"/>
              <a:t>LLDP (Layer 2)</a:t>
            </a:r>
          </a:p>
          <a:p>
            <a:r>
              <a:rPr lang="en-US" dirty="0"/>
              <a:t>CDP (Layer 2)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617CF-4043-463E-A04A-9AF11A11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Connectivity Checks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EA422-A23A-4481-8811-F232CC9C03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987"/>
      </p:ext>
    </p:extLst>
  </p:cSld>
  <p:clrMapOvr>
    <a:masterClrMapping/>
  </p:clrMapOvr>
  <p:transition spd="slow" advClick="0" advTm="5000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6EBBE1-C0EA-41DE-BB31-EED276EB7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r>
              <a:rPr lang="en-US" dirty="0"/>
              <a:t>Important Layer 3 connectivity check</a:t>
            </a:r>
          </a:p>
          <a:p>
            <a:r>
              <a:rPr lang="en-US" dirty="0"/>
              <a:t>Must have IP addresses</a:t>
            </a:r>
          </a:p>
          <a:p>
            <a:r>
              <a:rPr lang="en-US" dirty="0"/>
              <a:t>ICMP echo request and ICMP echo reply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EE878E-6AEB-4DED-AC23-DD28BFD3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916A-E22D-4849-B7B8-6C3DAA375C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1F768-5EB5-472D-8B1F-279309C408AE}"/>
              </a:ext>
            </a:extLst>
          </p:cNvPr>
          <p:cNvGrpSpPr/>
          <p:nvPr/>
        </p:nvGrpSpPr>
        <p:grpSpPr>
          <a:xfrm>
            <a:off x="1493422" y="3202851"/>
            <a:ext cx="9474935" cy="3382962"/>
            <a:chOff x="1521131" y="3165574"/>
            <a:chExt cx="9474935" cy="3457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268E2A-0AB4-48CD-A762-0CFD6A3AA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6758" y="3165574"/>
              <a:ext cx="2459308" cy="34576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78DD09-56B8-48A1-B4BC-ED5729CF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1131" y="3165574"/>
              <a:ext cx="2459308" cy="3457666"/>
            </a:xfrm>
            <a:prstGeom prst="rect">
              <a:avLst/>
            </a:prstGeom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89C993D0-5A07-41C0-BE12-FD3011A419DE}"/>
                </a:ext>
              </a:extLst>
            </p:cNvPr>
            <p:cNvSpPr/>
            <p:nvPr/>
          </p:nvSpPr>
          <p:spPr>
            <a:xfrm>
              <a:off x="3980439" y="5257800"/>
              <a:ext cx="4556319" cy="30480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701C7E-6744-48D4-AFCE-5D50DD068F65}"/>
                </a:ext>
              </a:extLst>
            </p:cNvPr>
            <p:cNvSpPr/>
            <p:nvPr/>
          </p:nvSpPr>
          <p:spPr>
            <a:xfrm>
              <a:off x="5109738" y="4769797"/>
              <a:ext cx="3124200" cy="597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PING </a:t>
              </a:r>
              <a:r>
                <a:rPr lang="en-US" sz="2000" dirty="0">
                  <a:solidFill>
                    <a:schemeClr val="bg1"/>
                  </a:solidFill>
                </a:rPr>
                <a:t>(and traceroute) </a:t>
              </a:r>
              <a:endParaRPr lang="bg-BG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982617"/>
      </p:ext>
    </p:extLst>
  </p:cSld>
  <p:clrMapOvr>
    <a:masterClrMapping/>
  </p:clrMapOvr>
  <p:transition spd="slow" advClick="0" advTm="5000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06BEAA-762B-4274-91A2-8721CACA1F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Another </a:t>
            </a:r>
            <a:r>
              <a:rPr lang="en-US" dirty="0">
                <a:solidFill>
                  <a:srgbClr val="F0A22E"/>
                </a:solidFill>
              </a:rPr>
              <a:t>L3</a:t>
            </a:r>
            <a:r>
              <a:rPr lang="en-US" dirty="0"/>
              <a:t> connectivity check</a:t>
            </a:r>
          </a:p>
          <a:p>
            <a:r>
              <a:rPr lang="en-US" dirty="0"/>
              <a:t>Uses the TTL (Time to Live) value in the packet</a:t>
            </a:r>
          </a:p>
          <a:p>
            <a:r>
              <a:rPr lang="en-US" dirty="0"/>
              <a:t>Can determine the number of hops (routers) in the path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A2324-0FB7-49EC-84B8-40C32137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7F3AC-C418-44CC-ACB3-185F02C48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5590E-DA6B-4118-8B84-1F92F508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2" y="3349194"/>
            <a:ext cx="10514296" cy="3048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74904153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241EEA-3FB5-453D-8E05-C39C6A5111E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2EAE7-2BB3-4750-93DC-F98DF5A5C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Base of 10</a:t>
            </a:r>
          </a:p>
          <a:p>
            <a:r>
              <a:rPr lang="en-US" dirty="0"/>
              <a:t>Called decimal or denary</a:t>
            </a:r>
          </a:p>
          <a:p>
            <a:r>
              <a:rPr lang="en-US" dirty="0"/>
              <a:t>A single digit can be: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0 1 2 3 4 5 6 7 8 9</a:t>
            </a:r>
          </a:p>
          <a:p>
            <a:endParaRPr lang="en-US" dirty="0">
              <a:solidFill>
                <a:srgbClr val="F0A22E"/>
              </a:solidFill>
            </a:endParaRPr>
          </a:p>
          <a:p>
            <a:pPr marL="0" indent="0">
              <a:buNone/>
            </a:pPr>
            <a:r>
              <a:rPr lang="en-US" sz="3400" dirty="0"/>
              <a:t>In this example:</a:t>
            </a:r>
          </a:p>
          <a:p>
            <a:pPr marL="0" indent="0">
              <a:buNone/>
            </a:pPr>
            <a:r>
              <a:rPr lang="en-US" sz="3400" dirty="0"/>
              <a:t>4x10</a:t>
            </a:r>
            <a:r>
              <a:rPr lang="en-US" sz="3400" baseline="30000" dirty="0"/>
              <a:t>3</a:t>
            </a:r>
            <a:r>
              <a:rPr lang="en-US" sz="3400" dirty="0"/>
              <a:t> + 8x10</a:t>
            </a:r>
            <a:r>
              <a:rPr lang="en-US" sz="3400" baseline="30000" dirty="0"/>
              <a:t>2</a:t>
            </a:r>
            <a:r>
              <a:rPr lang="en-US" sz="3400" dirty="0"/>
              <a:t> + 7x10</a:t>
            </a:r>
            <a:r>
              <a:rPr lang="en-US" sz="3400" baseline="30000" dirty="0"/>
              <a:t>1</a:t>
            </a:r>
            <a:r>
              <a:rPr lang="en-US" sz="3400" dirty="0"/>
              <a:t> + 2x10</a:t>
            </a:r>
            <a:r>
              <a:rPr lang="en-US" sz="3400" baseline="30000" dirty="0"/>
              <a:t>0</a:t>
            </a:r>
            <a:r>
              <a:rPr lang="en-US" sz="3400" dirty="0"/>
              <a:t> =</a:t>
            </a:r>
          </a:p>
          <a:p>
            <a:pPr marL="0" indent="0">
              <a:buNone/>
            </a:pPr>
            <a:r>
              <a:rPr lang="en-US" sz="3400" dirty="0"/>
              <a:t>4000 + 800 + 70 + 2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C6202-30E8-42CD-B202-F23FDB3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17A83-5C83-46A8-88E1-DD9E6FDF82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D9EAE-2BE7-4DBC-A993-EC8B5552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8" y="2102466"/>
            <a:ext cx="5729422" cy="3276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6210366"/>
      </p:ext>
    </p:extLst>
  </p:cSld>
  <p:clrMapOvr>
    <a:masterClrMapping/>
  </p:clrMapOvr>
  <p:transition spd="slow" advClick="0" advTm="5000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3B706-4C21-4B45-8EE3-3B0ABBBB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LLDP: Link Layer Discovery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02B63-2A1B-4C52-803D-FE34392638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9B33640-A467-4AD7-81C1-5BAB1E09EA61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5286751" cy="1820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is connected to me?</a:t>
            </a:r>
          </a:p>
          <a:p>
            <a:r>
              <a:rPr lang="en-US" dirty="0"/>
              <a:t>Works at Layer 2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CC8E753-BA76-4179-96D2-035453D579D0}"/>
              </a:ext>
            </a:extLst>
          </p:cNvPr>
          <p:cNvSpPr txBox="1">
            <a:spLocks/>
          </p:cNvSpPr>
          <p:nvPr/>
        </p:nvSpPr>
        <p:spPr>
          <a:xfrm>
            <a:off x="5837223" y="1151121"/>
            <a:ext cx="5943600" cy="1363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Must be enabled on both sides</a:t>
            </a:r>
          </a:p>
          <a:p>
            <a:pPr>
              <a:buClr>
                <a:schemeClr val="tx1"/>
              </a:buClr>
            </a:pPr>
            <a:r>
              <a:rPr lang="en-US" dirty="0"/>
              <a:t>Vendor-neutral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79013-C366-4D8D-910B-5DF3A4DF4D5B}"/>
              </a:ext>
            </a:extLst>
          </p:cNvPr>
          <p:cNvGrpSpPr/>
          <p:nvPr/>
        </p:nvGrpSpPr>
        <p:grpSpPr>
          <a:xfrm>
            <a:off x="1285761" y="2971800"/>
            <a:ext cx="9584567" cy="3457666"/>
            <a:chOff x="1274248" y="2971800"/>
            <a:chExt cx="9584567" cy="34576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7628FF-F649-49EE-90E4-DF7C23DC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9507" y="2971800"/>
              <a:ext cx="2459308" cy="3457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CC4A77-860B-4725-B8EF-E3B717EA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4248" y="2971800"/>
              <a:ext cx="2459308" cy="3457666"/>
            </a:xfrm>
            <a:prstGeom prst="rect">
              <a:avLst/>
            </a:prstGeom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D538FA54-1952-4F09-821B-7C07D3DB5388}"/>
                </a:ext>
              </a:extLst>
            </p:cNvPr>
            <p:cNvSpPr/>
            <p:nvPr/>
          </p:nvSpPr>
          <p:spPr>
            <a:xfrm>
              <a:off x="3733556" y="5521226"/>
              <a:ext cx="4646856" cy="304800"/>
            </a:xfrm>
            <a:prstGeom prst="left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B66CCE-E9F7-4327-A628-B5F0ABB555F8}"/>
                </a:ext>
              </a:extLst>
            </p:cNvPr>
            <p:cNvSpPr/>
            <p:nvPr/>
          </p:nvSpPr>
          <p:spPr>
            <a:xfrm>
              <a:off x="4948482" y="5018123"/>
              <a:ext cx="31271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LLDP </a:t>
              </a:r>
              <a:r>
                <a:rPr lang="en-US" sz="2400" dirty="0">
                  <a:solidFill>
                    <a:schemeClr val="bg1"/>
                  </a:solidFill>
                </a:rPr>
                <a:t>(and CDP)</a:t>
              </a:r>
              <a:endParaRPr lang="bg-BG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885759"/>
      </p:ext>
    </p:extLst>
  </p:cSld>
  <p:clrMapOvr>
    <a:masterClrMapping/>
  </p:clrMapOvr>
  <p:transition spd="slow" advClick="0" advTm="5000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33380-B2A7-4121-A9FD-8B67145C7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Gathered information with LLDP: </a:t>
            </a:r>
          </a:p>
          <a:p>
            <a:r>
              <a:rPr lang="en-US" dirty="0"/>
              <a:t>System name and description</a:t>
            </a:r>
          </a:p>
          <a:p>
            <a:r>
              <a:rPr lang="en-US" dirty="0"/>
              <a:t>Port name and description</a:t>
            </a:r>
          </a:p>
          <a:p>
            <a:r>
              <a:rPr lang="en-US" dirty="0"/>
              <a:t>VLAN name</a:t>
            </a:r>
          </a:p>
          <a:p>
            <a:r>
              <a:rPr lang="en-US" dirty="0"/>
              <a:t>IP management address</a:t>
            </a:r>
          </a:p>
          <a:p>
            <a:r>
              <a:rPr lang="en-US" dirty="0"/>
              <a:t>System capabilities (switching, routing, etc.)</a:t>
            </a:r>
          </a:p>
          <a:p>
            <a:r>
              <a:rPr lang="en-US" dirty="0"/>
              <a:t>MAC/PHY information</a:t>
            </a:r>
          </a:p>
          <a:p>
            <a:r>
              <a:rPr lang="en-US" dirty="0"/>
              <a:t>MDI power</a:t>
            </a:r>
          </a:p>
          <a:p>
            <a:r>
              <a:rPr lang="en-US" dirty="0"/>
              <a:t>Link aggregation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4D9BE1-226A-43C7-B4FE-B2B17B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LLDP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5CD-A7FE-4367-9796-44B7D394BD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98352"/>
      </p:ext>
    </p:extLst>
  </p:cSld>
  <p:clrMapOvr>
    <a:masterClrMapping/>
  </p:clrMapOvr>
  <p:transition spd="slow" advClick="0" advTm="5000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B7C20-F64A-4D4B-8CD1-A7D1677F1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Cisco proprietary</a:t>
            </a:r>
          </a:p>
          <a:p>
            <a:r>
              <a:rPr lang="en-US" dirty="0"/>
              <a:t>Gathers info about other Cisco (CDP) neighbor devices</a:t>
            </a:r>
          </a:p>
          <a:p>
            <a:r>
              <a:rPr lang="en-US" dirty="0"/>
              <a:t>Operates at L2</a:t>
            </a:r>
          </a:p>
          <a:p>
            <a:r>
              <a:rPr lang="en-US" dirty="0"/>
              <a:t>Turned on default by all Cisco switches and routers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2CA2E-C324-4951-B7CD-99F9A423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CDP: Cisco Discovery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8636-B379-4F74-ACFB-9564FCA5B2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06197"/>
      </p:ext>
    </p:extLst>
  </p:cSld>
  <p:clrMapOvr>
    <a:masterClrMapping/>
  </p:clrMapOvr>
  <p:transition spd="slow" advClick="0" advTm="5000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3589" y="1905001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NetFund</a:t>
            </a:r>
            <a:endParaRPr lang="en-US" sz="11500" b="1" noProof="1"/>
          </a:p>
          <a:p>
            <a:pPr marL="0" indent="0" algn="ctr">
              <a:buNone/>
            </a:pP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30539"/>
      </p:ext>
    </p:extLst>
  </p:cSld>
  <p:clrMapOvr>
    <a:masterClrMapping/>
  </p:clrMapOvr>
  <p:transition spd="slow" advClick="0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14D13-8B10-449A-ACDF-10D64A29A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81454"/>
      </p:ext>
    </p:extLst>
  </p:cSld>
  <p:clrMapOvr>
    <a:masterClrMapping/>
  </p:clrMapOvr>
  <p:transition spd="slow" advClick="0" advTm="5000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5" y="1655763"/>
            <a:ext cx="8635244" cy="4741430"/>
            <a:chOff x="472012" y="1630370"/>
            <a:chExt cx="3799787" cy="444686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2" y="1630370"/>
              <a:ext cx="3799787" cy="44468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Binary, decimal and hexadecimal numbers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IPv4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Host-to-Host communication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Switch MAC Address table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Command line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ko-KR" sz="3200" dirty="0"/>
                <a:t>Basic connectivity checks</a:t>
              </a: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ransition spd="slow" advClick="0" advTm="5000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285" y="1200163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" y="2317266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3088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4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12" y="4510112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bg2"/>
                </a:solidFill>
              </a:rPr>
              <a:t>СофтУни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2" y="3048001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261" y="1253342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1297094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73" y="3265920"/>
            <a:ext cx="1467096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9" y="2707943"/>
            <a:ext cx="2123136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32" y="2312861"/>
            <a:ext cx="3051512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4F94D5-914D-41CC-B87B-3307073776A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8576B-AB4D-45AE-8A99-0F314D36E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of 2</a:t>
            </a:r>
          </a:p>
          <a:p>
            <a:r>
              <a:rPr lang="en-US" dirty="0"/>
              <a:t>Used in computers and all </a:t>
            </a:r>
            <a:br>
              <a:rPr lang="en-US" dirty="0"/>
            </a:br>
            <a:r>
              <a:rPr lang="en-US" dirty="0"/>
              <a:t>computer-based </a:t>
            </a:r>
            <a:br>
              <a:rPr lang="en-US" dirty="0"/>
            </a:br>
            <a:r>
              <a:rPr lang="en-US" dirty="0"/>
              <a:t>devices</a:t>
            </a:r>
          </a:p>
          <a:p>
            <a:r>
              <a:rPr lang="en-US" dirty="0"/>
              <a:t>Each digit is referred to </a:t>
            </a:r>
            <a:br>
              <a:rPr lang="en-US" dirty="0"/>
            </a:br>
            <a:r>
              <a:rPr lang="en-US" dirty="0"/>
              <a:t>as a bit</a:t>
            </a:r>
          </a:p>
          <a:p>
            <a:r>
              <a:rPr lang="en-US" dirty="0"/>
              <a:t>A single digit (bit) can be </a:t>
            </a:r>
            <a:br>
              <a:rPr lang="en-US" dirty="0"/>
            </a:br>
            <a:r>
              <a:rPr lang="en-US" dirty="0"/>
              <a:t>either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0A22E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192F9-86D8-44C0-8669-354FA905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ABD4-ACF0-49EB-B762-64DCABB78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FBAED-6CCC-4231-94AE-457C00E9C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50" y="1551334"/>
            <a:ext cx="4193598" cy="445691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72489521"/>
      </p:ext>
    </p:extLst>
  </p:cSld>
  <p:clrMapOvr>
    <a:masterClrMapping/>
  </p:clrMapOvr>
  <p:transition spd="slow" advClick="0" advTm="5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FD3B17-8DD0-4DAF-83B1-49D60912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joke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8AB25-76D1-495E-8575-0EBF0FA38C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DBA93-B0B1-449C-B887-2E35C82FF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27" y="1560945"/>
            <a:ext cx="6012873" cy="473679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7644576"/>
      </p:ext>
    </p:extLst>
  </p:cSld>
  <p:clrMapOvr>
    <a:masterClrMapping/>
  </p:clrMapOvr>
  <p:transition spd="slow" advClick="0" advTm="5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4F94D5-914D-41CC-B87B-3307073776A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8576B-AB4D-45AE-8A99-0F314D36E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Base of 16 (made of 16 </a:t>
            </a:r>
            <a:br>
              <a:rPr lang="en-US" dirty="0"/>
            </a:br>
            <a:r>
              <a:rPr lang="en-US" dirty="0"/>
              <a:t>symbols)</a:t>
            </a:r>
          </a:p>
          <a:p>
            <a:r>
              <a:rPr lang="en-US" dirty="0"/>
              <a:t>Widely used by programmers and computer designers</a:t>
            </a:r>
          </a:p>
          <a:p>
            <a:r>
              <a:rPr lang="en-US" dirty="0"/>
              <a:t>Used in MAC and IPv6 </a:t>
            </a:r>
            <a:br>
              <a:rPr lang="en-US" dirty="0"/>
            </a:br>
            <a:r>
              <a:rPr lang="en-US" dirty="0"/>
              <a:t>addresses</a:t>
            </a:r>
          </a:p>
          <a:p>
            <a:r>
              <a:rPr lang="en-US" dirty="0"/>
              <a:t>A single digit can be: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0 1 2 3 4 5 6 7 8 9 A B C D E F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192F9-86D8-44C0-8669-354FA9054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Numeral System</a:t>
            </a:r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ABD4-ACF0-49EB-B762-64DCABB78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F8A30-20A1-4FEF-A5C5-9184B519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0" y="1655619"/>
            <a:ext cx="4797056" cy="4038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68196987"/>
      </p:ext>
    </p:extLst>
  </p:cSld>
  <p:clrMapOvr>
    <a:masterClrMapping/>
  </p:clrMapOvr>
  <p:transition spd="slow" advClick="0" advTm="5000">
    <p:push dir="u"/>
  </p:transition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7107</TotalTime>
  <Words>1322</Words>
  <Application>Microsoft Office PowerPoint</Application>
  <PresentationFormat>Widescreen</PresentationFormat>
  <Paragraphs>371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맑은 고딕</vt:lpstr>
      <vt:lpstr>Arial</vt:lpstr>
      <vt:lpstr>Calibri</vt:lpstr>
      <vt:lpstr>Cambria Math</vt:lpstr>
      <vt:lpstr>Consolas</vt:lpstr>
      <vt:lpstr>Wingdings</vt:lpstr>
      <vt:lpstr>Wingdings 2</vt:lpstr>
      <vt:lpstr>1_SoftUni3_1</vt:lpstr>
      <vt:lpstr>IP Addresses and Host-to-host Communication</vt:lpstr>
      <vt:lpstr>Questions</vt:lpstr>
      <vt:lpstr>Table of Contents</vt:lpstr>
      <vt:lpstr>PowerPoint Presentation</vt:lpstr>
      <vt:lpstr>Different numeral systems</vt:lpstr>
      <vt:lpstr>Decimal Numeral System</vt:lpstr>
      <vt:lpstr>Binary Numeral System</vt:lpstr>
      <vt:lpstr>Binary joke</vt:lpstr>
      <vt:lpstr>Hexadecimal Numeral System</vt:lpstr>
      <vt:lpstr>Questions</vt:lpstr>
      <vt:lpstr>PowerPoint Presentation</vt:lpstr>
      <vt:lpstr>IPv4 Address</vt:lpstr>
      <vt:lpstr>Private IP addresses</vt:lpstr>
      <vt:lpstr>Public IP Addresses</vt:lpstr>
      <vt:lpstr>Public vs. private IP addresses</vt:lpstr>
      <vt:lpstr>NAT: Network Address Translation</vt:lpstr>
      <vt:lpstr>NAT (2)</vt:lpstr>
      <vt:lpstr>Questions</vt:lpstr>
      <vt:lpstr>Network masks</vt:lpstr>
      <vt:lpstr>Network masks – Example 1</vt:lpstr>
      <vt:lpstr>Network masks – Example 2</vt:lpstr>
      <vt:lpstr>Network masks – Example 3</vt:lpstr>
      <vt:lpstr>Network masks – another example</vt:lpstr>
      <vt:lpstr>How many IP addresses for the hosts?</vt:lpstr>
      <vt:lpstr>The Network and the Broadcast address</vt:lpstr>
      <vt:lpstr>The Network and the Broadcast address (2)</vt:lpstr>
      <vt:lpstr>A quick challenge</vt:lpstr>
      <vt:lpstr>A quick challenge (2)</vt:lpstr>
      <vt:lpstr>A quick challenge (3)</vt:lpstr>
      <vt:lpstr>Questions</vt:lpstr>
      <vt:lpstr>IP Address Classes</vt:lpstr>
      <vt:lpstr>IP Address Classes (2)</vt:lpstr>
      <vt:lpstr>Introduction to VLSM</vt:lpstr>
      <vt:lpstr>Introduction to CIDR</vt:lpstr>
      <vt:lpstr>Reserved/Special IP Addresses</vt:lpstr>
      <vt:lpstr>Questions</vt:lpstr>
      <vt:lpstr>PowerPoint Presentation</vt:lpstr>
      <vt:lpstr>Four addresses required</vt:lpstr>
      <vt:lpstr>ARP: Address Resolution  Protocol</vt:lpstr>
      <vt:lpstr>Direct communication (without router)</vt:lpstr>
      <vt:lpstr>Host-to-Host Communication With Routers</vt:lpstr>
      <vt:lpstr>Host-to-Host Communication With Routers (2) </vt:lpstr>
      <vt:lpstr>Host-to-Host Communication With Routers (3) </vt:lpstr>
      <vt:lpstr>Questions</vt:lpstr>
      <vt:lpstr>PowerPoint Presentation</vt:lpstr>
      <vt:lpstr>The MAC address table</vt:lpstr>
      <vt:lpstr>The MAC address table (2)</vt:lpstr>
      <vt:lpstr>Questions</vt:lpstr>
      <vt:lpstr>PowerPoint Presentation</vt:lpstr>
      <vt:lpstr>Command Line Introduction </vt:lpstr>
      <vt:lpstr>Command line</vt:lpstr>
      <vt:lpstr>Using the Help – “?”</vt:lpstr>
      <vt:lpstr>Using the Help – “?” (2)</vt:lpstr>
      <vt:lpstr>Using the Help – TAB</vt:lpstr>
      <vt:lpstr>Questions</vt:lpstr>
      <vt:lpstr>PowerPoint Presentation</vt:lpstr>
      <vt:lpstr>Basic Connectivity Checks</vt:lpstr>
      <vt:lpstr>Ping</vt:lpstr>
      <vt:lpstr>Traceroute</vt:lpstr>
      <vt:lpstr>LLDP: Link Layer Discovery Protocol</vt:lpstr>
      <vt:lpstr>LLDP (2)</vt:lpstr>
      <vt:lpstr>CDP: Cisco Discovery Protocol</vt:lpstr>
      <vt:lpstr>Questions</vt:lpstr>
      <vt:lpstr>PowerPoint Presentation</vt:lpstr>
      <vt:lpstr>Summary</vt:lpstr>
      <vt:lpstr>PowerPoint Presentation</vt:lpstr>
      <vt:lpstr>СофтУни диамантени партньори</vt:lpstr>
      <vt:lpstr>СофтУни диамантени партньори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Vasil Yordanov</cp:lastModifiedBy>
  <cp:revision>213</cp:revision>
  <dcterms:created xsi:type="dcterms:W3CDTF">2018-05-23T13:08:44Z</dcterms:created>
  <dcterms:modified xsi:type="dcterms:W3CDTF">2018-10-02T15:33:03Z</dcterms:modified>
</cp:coreProperties>
</file>